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D4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8541" autoAdjust="0"/>
  </p:normalViewPr>
  <p:slideViewPr>
    <p:cSldViewPr snapToGrid="0" snapToObjects="1" showGuides="1">
      <p:cViewPr varScale="1">
        <p:scale>
          <a:sx n="50" d="100"/>
          <a:sy n="50" d="100"/>
        </p:scale>
        <p:origin x="-1086" y="-84"/>
      </p:cViewPr>
      <p:guideLst>
        <p:guide orient="horz" pos="1402"/>
        <p:guide pos="562"/>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3" d="100"/>
          <a:sy n="83" d="100"/>
        </p:scale>
        <p:origin x="-304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D2736F-4F0B-1A48-9038-427EB5030586}" type="doc">
      <dgm:prSet loTypeId="urn:microsoft.com/office/officeart/2005/8/layout/orgChart1" loCatId="" qsTypeId="urn:microsoft.com/office/officeart/2005/8/quickstyle/simple4" qsCatId="simple" csTypeId="urn:microsoft.com/office/officeart/2005/8/colors/colorful2" csCatId="colorful" phldr="1"/>
      <dgm:spPr/>
      <dgm:t>
        <a:bodyPr/>
        <a:lstStyle/>
        <a:p>
          <a:endParaRPr lang="en-US"/>
        </a:p>
      </dgm:t>
    </dgm:pt>
    <dgm:pt modelId="{1DD0DBA2-78A7-FC42-AE62-EB30F2971254}">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latin typeface="Arial" charset="0"/>
              <a:ea typeface="ＭＳ Ｐゴシック"/>
              <a:cs typeface="ＭＳ Ｐゴシック"/>
            </a:rPr>
            <a:t>Tobacco</a:t>
          </a:r>
        </a:p>
        <a:p>
          <a:r>
            <a:rPr lang="en-US" dirty="0" smtClean="0">
              <a:latin typeface="Arial" charset="0"/>
              <a:ea typeface="ＭＳ Ｐゴシック"/>
              <a:cs typeface="ＭＳ Ｐゴシック"/>
            </a:rPr>
            <a:t>Free</a:t>
          </a:r>
        </a:p>
        <a:p>
          <a:r>
            <a:rPr lang="en-US" dirty="0" smtClean="0">
              <a:latin typeface="Arial" charset="0"/>
              <a:ea typeface="ＭＳ Ｐゴシック"/>
              <a:cs typeface="ＭＳ Ｐゴシック"/>
            </a:rPr>
            <a:t>Partnership</a:t>
          </a:r>
          <a:endParaRPr lang="en-US" dirty="0"/>
        </a:p>
      </dgm:t>
    </dgm:pt>
    <dgm:pt modelId="{C2DC2615-BFA9-C942-B9E1-597766322AEE}" type="parTrans" cxnId="{482FDEF1-91F4-CA47-AD67-4C157EDB527C}">
      <dgm:prSet/>
      <dgm:spPr/>
      <dgm:t>
        <a:bodyPr/>
        <a:lstStyle/>
        <a:p>
          <a:endParaRPr lang="en-US"/>
        </a:p>
      </dgm:t>
    </dgm:pt>
    <dgm:pt modelId="{1D10B4CF-4C51-D942-B7E2-DCA3C18ED906}" type="sibTrans" cxnId="{482FDEF1-91F4-CA47-AD67-4C157EDB527C}">
      <dgm:prSet/>
      <dgm:spPr/>
      <dgm:t>
        <a:bodyPr/>
        <a:lstStyle/>
        <a:p>
          <a:endParaRPr lang="en-US"/>
        </a:p>
      </dgm:t>
    </dgm:pt>
    <dgm:pt modelId="{7821F79D-8601-D04D-9D5A-C6936E9521C2}" type="asst">
      <dgm:prSet phldrT="[Text]">
        <dgm:style>
          <a:lnRef idx="3">
            <a:schemeClr val="lt1"/>
          </a:lnRef>
          <a:fillRef idx="1">
            <a:schemeClr val="accent3"/>
          </a:fillRef>
          <a:effectRef idx="1">
            <a:schemeClr val="accent3"/>
          </a:effectRef>
          <a:fontRef idx="minor">
            <a:schemeClr val="lt1"/>
          </a:fontRef>
        </dgm:style>
      </dgm:prSet>
      <dgm:spPr/>
      <dgm:t>
        <a:bodyPr/>
        <a:lstStyle/>
        <a:p>
          <a:r>
            <a:rPr kumimoji="0" lang="en-US" b="0" i="0" u="none" strike="noStrike" cap="none" normalizeH="0" baseline="0" dirty="0" smtClean="0">
              <a:ln/>
              <a:solidFill>
                <a:srgbClr val="595959"/>
              </a:solidFill>
              <a:effectLst/>
              <a:latin typeface="Arial" charset="0"/>
              <a:ea typeface="ＭＳ Ｐゴシック" charset="0"/>
              <a:cs typeface="ＭＳ Ｐゴシック" charset="0"/>
            </a:rPr>
            <a:t>SWAT</a:t>
          </a:r>
        </a:p>
        <a:p>
          <a:pPr rtl="0"/>
          <a:r>
            <a:rPr kumimoji="0" lang="en-US" b="0" i="0" u="none" strike="noStrike" cap="none" normalizeH="0" baseline="0" dirty="0" smtClean="0">
              <a:ln/>
              <a:solidFill>
                <a:srgbClr val="595959"/>
              </a:solidFill>
              <a:effectLst/>
              <a:latin typeface="Arial" charset="0"/>
              <a:ea typeface="ＭＳ Ｐゴシック" charset="0"/>
              <a:cs typeface="ＭＳ Ｐゴシック" charset="0"/>
            </a:rPr>
            <a:t>County</a:t>
          </a:r>
        </a:p>
        <a:p>
          <a:pPr rtl="0"/>
          <a:r>
            <a:rPr kumimoji="0" lang="en-US" b="0" i="0" u="none" strike="noStrike" cap="none" normalizeH="0" baseline="0" dirty="0" smtClean="0">
              <a:ln/>
              <a:solidFill>
                <a:srgbClr val="595959"/>
              </a:solidFill>
              <a:effectLst/>
              <a:latin typeface="Arial" charset="0"/>
              <a:ea typeface="ＭＳ Ｐゴシック" charset="0"/>
              <a:cs typeface="ＭＳ Ｐゴシック" charset="0"/>
            </a:rPr>
            <a:t>Chapter</a:t>
          </a:r>
          <a:endParaRPr lang="en-US" dirty="0">
            <a:solidFill>
              <a:srgbClr val="595959"/>
            </a:solidFill>
          </a:endParaRPr>
        </a:p>
      </dgm:t>
    </dgm:pt>
    <dgm:pt modelId="{09E3BFC2-19F0-3F4F-93E8-5FC48EFB7ECF}" type="parTrans" cxnId="{B3992001-B227-A949-9035-B851E3B42F92}">
      <dgm:prSet/>
      <dgm:spPr/>
      <dgm:t>
        <a:bodyPr/>
        <a:lstStyle/>
        <a:p>
          <a:endParaRPr lang="en-US"/>
        </a:p>
      </dgm:t>
    </dgm:pt>
    <dgm:pt modelId="{99848029-87D7-1E4B-A6E3-A207C2A3B885}" type="sibTrans" cxnId="{B3992001-B227-A949-9035-B851E3B42F92}">
      <dgm:prSet/>
      <dgm:spPr/>
      <dgm:t>
        <a:bodyPr/>
        <a:lstStyle/>
        <a:p>
          <a:endParaRPr lang="en-US"/>
        </a:p>
      </dgm:t>
    </dgm:pt>
    <dgm:pt modelId="{50BF2F31-CB08-0344-A6FC-F3763D41DA5D}">
      <dgm:prSet phldrT="[Text]">
        <dgm:style>
          <a:lnRef idx="3">
            <a:schemeClr val="lt1"/>
          </a:lnRef>
          <a:fillRef idx="1">
            <a:schemeClr val="accent3"/>
          </a:fillRef>
          <a:effectRef idx="1">
            <a:schemeClr val="accent3"/>
          </a:effectRef>
          <a:fontRef idx="minor">
            <a:schemeClr val="lt1"/>
          </a:fontRef>
        </dgm:style>
      </dgm:prSet>
      <dgm:spPr/>
      <dgm:t>
        <a:bodyPr/>
        <a:lstStyle/>
        <a:p>
          <a:r>
            <a:rPr kumimoji="0" lang="en-US" b="0" i="0" u="none" strike="noStrike" cap="none" normalizeH="0" baseline="0" dirty="0" smtClean="0">
              <a:ln/>
              <a:solidFill>
                <a:srgbClr val="595959"/>
              </a:solidFill>
              <a:effectLst/>
              <a:latin typeface="Arial" charset="0"/>
              <a:ea typeface="ＭＳ Ｐゴシック" charset="0"/>
              <a:cs typeface="ＭＳ Ｐゴシック" charset="0"/>
            </a:rPr>
            <a:t>School or Community</a:t>
          </a:r>
        </a:p>
        <a:p>
          <a:pPr rtl="0"/>
          <a:r>
            <a:rPr kumimoji="0" lang="en-US" b="0" i="0" u="none" strike="noStrike" cap="none" normalizeH="0" baseline="0" dirty="0" smtClean="0">
              <a:ln/>
              <a:solidFill>
                <a:srgbClr val="595959"/>
              </a:solidFill>
              <a:effectLst/>
              <a:latin typeface="Arial" charset="0"/>
              <a:ea typeface="ＭＳ Ｐゴシック" charset="0"/>
              <a:cs typeface="ＭＳ Ｐゴシック" charset="0"/>
            </a:rPr>
            <a:t>SWAT club</a:t>
          </a:r>
          <a:endParaRPr lang="en-US" dirty="0">
            <a:solidFill>
              <a:srgbClr val="595959"/>
            </a:solidFill>
          </a:endParaRPr>
        </a:p>
      </dgm:t>
    </dgm:pt>
    <dgm:pt modelId="{25CB58C8-476E-154F-A499-08093495C370}" type="parTrans" cxnId="{BBAC2A84-67F4-A849-937C-F65953DBC441}">
      <dgm:prSet/>
      <dgm:spPr/>
      <dgm:t>
        <a:bodyPr/>
        <a:lstStyle/>
        <a:p>
          <a:endParaRPr lang="en-US"/>
        </a:p>
      </dgm:t>
    </dgm:pt>
    <dgm:pt modelId="{1F29F4BC-65D5-9C44-A96B-0E4D7991232D}" type="sibTrans" cxnId="{BBAC2A84-67F4-A849-937C-F65953DBC441}">
      <dgm:prSet/>
      <dgm:spPr/>
      <dgm:t>
        <a:bodyPr/>
        <a:lstStyle/>
        <a:p>
          <a:endParaRPr lang="en-US"/>
        </a:p>
      </dgm:t>
    </dgm:pt>
    <dgm:pt modelId="{8C19EC7A-6BCD-7849-9FDA-8C75C4CE3C71}">
      <dgm:prSet phldrT="[Text]">
        <dgm:style>
          <a:lnRef idx="3">
            <a:schemeClr val="lt1"/>
          </a:lnRef>
          <a:fillRef idx="1">
            <a:schemeClr val="accent3"/>
          </a:fillRef>
          <a:effectRef idx="1">
            <a:schemeClr val="accent3"/>
          </a:effectRef>
          <a:fontRef idx="minor">
            <a:schemeClr val="lt1"/>
          </a:fontRef>
        </dgm:style>
      </dgm:prSet>
      <dgm:spPr/>
      <dgm:t>
        <a:bodyPr/>
        <a:lstStyle/>
        <a:p>
          <a:r>
            <a:rPr kumimoji="0" lang="en-US" b="0" i="0" u="none" strike="noStrike" cap="none" normalizeH="0" baseline="0" dirty="0" smtClean="0">
              <a:ln/>
              <a:solidFill>
                <a:schemeClr val="tx1">
                  <a:lumMod val="65000"/>
                  <a:lumOff val="35000"/>
                </a:schemeClr>
              </a:solidFill>
              <a:effectLst/>
              <a:latin typeface="Arial" charset="0"/>
              <a:ea typeface="ＭＳ Ｐゴシック" charset="0"/>
              <a:cs typeface="ＭＳ Ｐゴシック" charset="0"/>
            </a:rPr>
            <a:t>School or Community</a:t>
          </a:r>
        </a:p>
        <a:p>
          <a:pPr rtl="0"/>
          <a:r>
            <a:rPr kumimoji="0" lang="en-US" b="0" i="0" u="none" strike="noStrike" cap="none" normalizeH="0" baseline="0" dirty="0" smtClean="0">
              <a:ln/>
              <a:solidFill>
                <a:schemeClr val="tx1">
                  <a:lumMod val="65000"/>
                  <a:lumOff val="35000"/>
                </a:schemeClr>
              </a:solidFill>
              <a:effectLst/>
              <a:latin typeface="Arial" charset="0"/>
              <a:ea typeface="ＭＳ Ｐゴシック" charset="0"/>
              <a:cs typeface="ＭＳ Ｐゴシック" charset="0"/>
            </a:rPr>
            <a:t>SWAT club</a:t>
          </a:r>
          <a:endParaRPr lang="en-US" dirty="0">
            <a:solidFill>
              <a:schemeClr val="tx1">
                <a:lumMod val="65000"/>
                <a:lumOff val="35000"/>
              </a:schemeClr>
            </a:solidFill>
          </a:endParaRPr>
        </a:p>
      </dgm:t>
    </dgm:pt>
    <dgm:pt modelId="{B2391CC6-1973-284F-A964-3F74B60A89AF}" type="parTrans" cxnId="{65406F82-CA8E-F24F-9113-1CAB461DA168}">
      <dgm:prSet/>
      <dgm:spPr/>
      <dgm:t>
        <a:bodyPr/>
        <a:lstStyle/>
        <a:p>
          <a:endParaRPr lang="en-US"/>
        </a:p>
      </dgm:t>
    </dgm:pt>
    <dgm:pt modelId="{FA2A5969-3A5B-414D-9A1B-AFBC3A400758}" type="sibTrans" cxnId="{65406F82-CA8E-F24F-9113-1CAB461DA168}">
      <dgm:prSet/>
      <dgm:spPr/>
      <dgm:t>
        <a:bodyPr/>
        <a:lstStyle/>
        <a:p>
          <a:endParaRPr lang="en-US"/>
        </a:p>
      </dgm:t>
    </dgm:pt>
    <dgm:pt modelId="{A52DC78B-AFD6-F341-B69A-06ED4715AF82}">
      <dgm:prSet phldrT="[Text]">
        <dgm:style>
          <a:lnRef idx="3">
            <a:schemeClr val="lt1"/>
          </a:lnRef>
          <a:fillRef idx="1">
            <a:schemeClr val="accent3"/>
          </a:fillRef>
          <a:effectRef idx="1">
            <a:schemeClr val="accent3"/>
          </a:effectRef>
          <a:fontRef idx="minor">
            <a:schemeClr val="lt1"/>
          </a:fontRef>
        </dgm:style>
      </dgm:prSet>
      <dgm:spPr/>
      <dgm:t>
        <a:bodyPr/>
        <a:lstStyle/>
        <a:p>
          <a:r>
            <a:rPr kumimoji="0" lang="en-US" b="0" i="0" u="none" strike="noStrike" cap="none" normalizeH="0" baseline="0" dirty="0" smtClean="0">
              <a:ln/>
              <a:solidFill>
                <a:srgbClr val="595959"/>
              </a:solidFill>
              <a:effectLst/>
              <a:latin typeface="Arial" charset="0"/>
              <a:ea typeface="ＭＳ Ｐゴシック" charset="0"/>
              <a:cs typeface="ＭＳ Ｐゴシック" charset="0"/>
            </a:rPr>
            <a:t>School or Community</a:t>
          </a:r>
        </a:p>
        <a:p>
          <a:pPr rtl="0"/>
          <a:r>
            <a:rPr kumimoji="0" lang="en-US" b="0" i="0" u="none" strike="noStrike" cap="none" normalizeH="0" baseline="0" dirty="0" smtClean="0">
              <a:ln/>
              <a:solidFill>
                <a:srgbClr val="595959"/>
              </a:solidFill>
              <a:effectLst/>
              <a:latin typeface="Arial" charset="0"/>
              <a:ea typeface="ＭＳ Ｐゴシック" charset="0"/>
              <a:cs typeface="ＭＳ Ｐゴシック" charset="0"/>
            </a:rPr>
            <a:t>SWAT club</a:t>
          </a:r>
          <a:endParaRPr lang="en-US" dirty="0">
            <a:solidFill>
              <a:srgbClr val="595959"/>
            </a:solidFill>
          </a:endParaRPr>
        </a:p>
      </dgm:t>
    </dgm:pt>
    <dgm:pt modelId="{F239AB99-4D90-174E-9C86-655C8B784513}" type="parTrans" cxnId="{2687F6DE-03D4-DE4F-A367-5FFD8C43DD32}">
      <dgm:prSet/>
      <dgm:spPr/>
      <dgm:t>
        <a:bodyPr/>
        <a:lstStyle/>
        <a:p>
          <a:endParaRPr lang="en-US"/>
        </a:p>
      </dgm:t>
    </dgm:pt>
    <dgm:pt modelId="{D0155625-7ABD-FA4C-AD0F-92434D9FAF48}" type="sibTrans" cxnId="{2687F6DE-03D4-DE4F-A367-5FFD8C43DD32}">
      <dgm:prSet/>
      <dgm:spPr/>
      <dgm:t>
        <a:bodyPr/>
        <a:lstStyle/>
        <a:p>
          <a:endParaRPr lang="en-US"/>
        </a:p>
      </dgm:t>
    </dgm:pt>
    <dgm:pt modelId="{31D6834A-4375-244A-89A5-45CADC3D7222}" type="pres">
      <dgm:prSet presAssocID="{49D2736F-4F0B-1A48-9038-427EB5030586}" presName="hierChild1" presStyleCnt="0">
        <dgm:presLayoutVars>
          <dgm:orgChart val="1"/>
          <dgm:chPref val="1"/>
          <dgm:dir/>
          <dgm:animOne val="branch"/>
          <dgm:animLvl val="lvl"/>
          <dgm:resizeHandles/>
        </dgm:presLayoutVars>
      </dgm:prSet>
      <dgm:spPr/>
      <dgm:t>
        <a:bodyPr/>
        <a:lstStyle/>
        <a:p>
          <a:endParaRPr lang="en-US"/>
        </a:p>
      </dgm:t>
    </dgm:pt>
    <dgm:pt modelId="{F31EFAD0-20D1-8345-93D8-FB126403DEB5}" type="pres">
      <dgm:prSet presAssocID="{1DD0DBA2-78A7-FC42-AE62-EB30F2971254}" presName="hierRoot1" presStyleCnt="0">
        <dgm:presLayoutVars>
          <dgm:hierBranch val="init"/>
        </dgm:presLayoutVars>
      </dgm:prSet>
      <dgm:spPr/>
    </dgm:pt>
    <dgm:pt modelId="{D90018A7-8B3C-8F42-9BDF-EA23B611151D}" type="pres">
      <dgm:prSet presAssocID="{1DD0DBA2-78A7-FC42-AE62-EB30F2971254}" presName="rootComposite1" presStyleCnt="0"/>
      <dgm:spPr/>
    </dgm:pt>
    <dgm:pt modelId="{4C86954A-E5E2-6E4C-B439-533C167BB136}" type="pres">
      <dgm:prSet presAssocID="{1DD0DBA2-78A7-FC42-AE62-EB30F2971254}" presName="rootText1" presStyleLbl="node0" presStyleIdx="0" presStyleCnt="1">
        <dgm:presLayoutVars>
          <dgm:chPref val="3"/>
        </dgm:presLayoutVars>
      </dgm:prSet>
      <dgm:spPr/>
      <dgm:t>
        <a:bodyPr/>
        <a:lstStyle/>
        <a:p>
          <a:endParaRPr lang="en-US"/>
        </a:p>
      </dgm:t>
    </dgm:pt>
    <dgm:pt modelId="{8D404CCB-E2A8-3B41-A9E4-15E6447179D1}" type="pres">
      <dgm:prSet presAssocID="{1DD0DBA2-78A7-FC42-AE62-EB30F2971254}" presName="rootConnector1" presStyleLbl="node1" presStyleIdx="0" presStyleCnt="0"/>
      <dgm:spPr/>
      <dgm:t>
        <a:bodyPr/>
        <a:lstStyle/>
        <a:p>
          <a:endParaRPr lang="en-US"/>
        </a:p>
      </dgm:t>
    </dgm:pt>
    <dgm:pt modelId="{26F9DD6B-2CAD-5A48-BB2B-6D56244FFF77}" type="pres">
      <dgm:prSet presAssocID="{1DD0DBA2-78A7-FC42-AE62-EB30F2971254}" presName="hierChild2" presStyleCnt="0"/>
      <dgm:spPr/>
    </dgm:pt>
    <dgm:pt modelId="{40B5BA6E-134B-7946-B006-58C9E270109D}" type="pres">
      <dgm:prSet presAssocID="{25CB58C8-476E-154F-A499-08093495C370}" presName="Name37" presStyleLbl="parChTrans1D2" presStyleIdx="0" presStyleCnt="4"/>
      <dgm:spPr/>
      <dgm:t>
        <a:bodyPr/>
        <a:lstStyle/>
        <a:p>
          <a:endParaRPr lang="en-US"/>
        </a:p>
      </dgm:t>
    </dgm:pt>
    <dgm:pt modelId="{02397326-798C-4B40-BA6F-DF6571DFC01F}" type="pres">
      <dgm:prSet presAssocID="{50BF2F31-CB08-0344-A6FC-F3763D41DA5D}" presName="hierRoot2" presStyleCnt="0">
        <dgm:presLayoutVars>
          <dgm:hierBranch val="init"/>
        </dgm:presLayoutVars>
      </dgm:prSet>
      <dgm:spPr/>
    </dgm:pt>
    <dgm:pt modelId="{ACB6432F-AA5D-6A47-83F9-CF014636665C}" type="pres">
      <dgm:prSet presAssocID="{50BF2F31-CB08-0344-A6FC-F3763D41DA5D}" presName="rootComposite" presStyleCnt="0"/>
      <dgm:spPr/>
    </dgm:pt>
    <dgm:pt modelId="{FD5004D8-7A5B-BA48-A16E-3EC00A90E5CC}" type="pres">
      <dgm:prSet presAssocID="{50BF2F31-CB08-0344-A6FC-F3763D41DA5D}" presName="rootText" presStyleLbl="node2" presStyleIdx="0" presStyleCnt="3" custLinFactNeighborX="-23" custLinFactNeighborY="1760">
        <dgm:presLayoutVars>
          <dgm:chPref val="3"/>
        </dgm:presLayoutVars>
      </dgm:prSet>
      <dgm:spPr/>
      <dgm:t>
        <a:bodyPr/>
        <a:lstStyle/>
        <a:p>
          <a:endParaRPr lang="en-US"/>
        </a:p>
      </dgm:t>
    </dgm:pt>
    <dgm:pt modelId="{BDECF368-6BF8-644F-812A-2EFDDC0E92CB}" type="pres">
      <dgm:prSet presAssocID="{50BF2F31-CB08-0344-A6FC-F3763D41DA5D}" presName="rootConnector" presStyleLbl="node2" presStyleIdx="0" presStyleCnt="3"/>
      <dgm:spPr/>
      <dgm:t>
        <a:bodyPr/>
        <a:lstStyle/>
        <a:p>
          <a:endParaRPr lang="en-US"/>
        </a:p>
      </dgm:t>
    </dgm:pt>
    <dgm:pt modelId="{E6FD0C68-6431-CC46-99D6-7455DC91F8AA}" type="pres">
      <dgm:prSet presAssocID="{50BF2F31-CB08-0344-A6FC-F3763D41DA5D}" presName="hierChild4" presStyleCnt="0"/>
      <dgm:spPr/>
    </dgm:pt>
    <dgm:pt modelId="{6C9A8710-99CD-CB4A-B143-7011CFC2A6A3}" type="pres">
      <dgm:prSet presAssocID="{50BF2F31-CB08-0344-A6FC-F3763D41DA5D}" presName="hierChild5" presStyleCnt="0"/>
      <dgm:spPr/>
    </dgm:pt>
    <dgm:pt modelId="{78B7C7E0-0257-3449-A87A-A064F0620521}" type="pres">
      <dgm:prSet presAssocID="{B2391CC6-1973-284F-A964-3F74B60A89AF}" presName="Name37" presStyleLbl="parChTrans1D2" presStyleIdx="1" presStyleCnt="4"/>
      <dgm:spPr/>
      <dgm:t>
        <a:bodyPr/>
        <a:lstStyle/>
        <a:p>
          <a:endParaRPr lang="en-US"/>
        </a:p>
      </dgm:t>
    </dgm:pt>
    <dgm:pt modelId="{5FA61B59-80EE-8F4A-A2BF-3F73FAACD45F}" type="pres">
      <dgm:prSet presAssocID="{8C19EC7A-6BCD-7849-9FDA-8C75C4CE3C71}" presName="hierRoot2" presStyleCnt="0">
        <dgm:presLayoutVars>
          <dgm:hierBranch val="init"/>
        </dgm:presLayoutVars>
      </dgm:prSet>
      <dgm:spPr/>
    </dgm:pt>
    <dgm:pt modelId="{DC0645FC-7D4C-9F4A-BBCA-B0D2392FB609}" type="pres">
      <dgm:prSet presAssocID="{8C19EC7A-6BCD-7849-9FDA-8C75C4CE3C71}" presName="rootComposite" presStyleCnt="0"/>
      <dgm:spPr/>
    </dgm:pt>
    <dgm:pt modelId="{D7DC252D-9911-5947-A6B4-BA50C49FC94D}" type="pres">
      <dgm:prSet presAssocID="{8C19EC7A-6BCD-7849-9FDA-8C75C4CE3C71}" presName="rootText" presStyleLbl="node2" presStyleIdx="1" presStyleCnt="3">
        <dgm:presLayoutVars>
          <dgm:chPref val="3"/>
        </dgm:presLayoutVars>
      </dgm:prSet>
      <dgm:spPr/>
      <dgm:t>
        <a:bodyPr/>
        <a:lstStyle/>
        <a:p>
          <a:endParaRPr lang="en-US"/>
        </a:p>
      </dgm:t>
    </dgm:pt>
    <dgm:pt modelId="{60068DA8-AE22-9F4D-B713-49606560C0DB}" type="pres">
      <dgm:prSet presAssocID="{8C19EC7A-6BCD-7849-9FDA-8C75C4CE3C71}" presName="rootConnector" presStyleLbl="node2" presStyleIdx="1" presStyleCnt="3"/>
      <dgm:spPr/>
      <dgm:t>
        <a:bodyPr/>
        <a:lstStyle/>
        <a:p>
          <a:endParaRPr lang="en-US"/>
        </a:p>
      </dgm:t>
    </dgm:pt>
    <dgm:pt modelId="{A5D963C5-C534-3B45-BE12-7EEDC831B2AC}" type="pres">
      <dgm:prSet presAssocID="{8C19EC7A-6BCD-7849-9FDA-8C75C4CE3C71}" presName="hierChild4" presStyleCnt="0"/>
      <dgm:spPr/>
    </dgm:pt>
    <dgm:pt modelId="{F9FCA761-E012-C149-8EC5-B4561927B05E}" type="pres">
      <dgm:prSet presAssocID="{8C19EC7A-6BCD-7849-9FDA-8C75C4CE3C71}" presName="hierChild5" presStyleCnt="0"/>
      <dgm:spPr/>
    </dgm:pt>
    <dgm:pt modelId="{FC905E9B-83B0-E849-8A46-190F7B1D0C1F}" type="pres">
      <dgm:prSet presAssocID="{F239AB99-4D90-174E-9C86-655C8B784513}" presName="Name37" presStyleLbl="parChTrans1D2" presStyleIdx="2" presStyleCnt="4"/>
      <dgm:spPr/>
      <dgm:t>
        <a:bodyPr/>
        <a:lstStyle/>
        <a:p>
          <a:endParaRPr lang="en-US"/>
        </a:p>
      </dgm:t>
    </dgm:pt>
    <dgm:pt modelId="{8585407D-EEF4-B247-93D4-B30046C7282F}" type="pres">
      <dgm:prSet presAssocID="{A52DC78B-AFD6-F341-B69A-06ED4715AF82}" presName="hierRoot2" presStyleCnt="0">
        <dgm:presLayoutVars>
          <dgm:hierBranch val="init"/>
        </dgm:presLayoutVars>
      </dgm:prSet>
      <dgm:spPr/>
    </dgm:pt>
    <dgm:pt modelId="{8D44AC85-392F-B547-904A-9B0ADC0F8A48}" type="pres">
      <dgm:prSet presAssocID="{A52DC78B-AFD6-F341-B69A-06ED4715AF82}" presName="rootComposite" presStyleCnt="0"/>
      <dgm:spPr/>
    </dgm:pt>
    <dgm:pt modelId="{762EFE85-8D2B-8748-A9C0-1E142DF9A75A}" type="pres">
      <dgm:prSet presAssocID="{A52DC78B-AFD6-F341-B69A-06ED4715AF82}" presName="rootText" presStyleLbl="node2" presStyleIdx="2" presStyleCnt="3">
        <dgm:presLayoutVars>
          <dgm:chPref val="3"/>
        </dgm:presLayoutVars>
      </dgm:prSet>
      <dgm:spPr/>
      <dgm:t>
        <a:bodyPr/>
        <a:lstStyle/>
        <a:p>
          <a:endParaRPr lang="en-US"/>
        </a:p>
      </dgm:t>
    </dgm:pt>
    <dgm:pt modelId="{86671FBC-16B5-DA43-AB69-D486B0B1A06E}" type="pres">
      <dgm:prSet presAssocID="{A52DC78B-AFD6-F341-B69A-06ED4715AF82}" presName="rootConnector" presStyleLbl="node2" presStyleIdx="2" presStyleCnt="3"/>
      <dgm:spPr/>
      <dgm:t>
        <a:bodyPr/>
        <a:lstStyle/>
        <a:p>
          <a:endParaRPr lang="en-US"/>
        </a:p>
      </dgm:t>
    </dgm:pt>
    <dgm:pt modelId="{458E7FC8-2505-7D42-BBD6-0BEB698A5777}" type="pres">
      <dgm:prSet presAssocID="{A52DC78B-AFD6-F341-B69A-06ED4715AF82}" presName="hierChild4" presStyleCnt="0"/>
      <dgm:spPr/>
    </dgm:pt>
    <dgm:pt modelId="{F0A393CF-9037-DD44-A941-C238490D16D2}" type="pres">
      <dgm:prSet presAssocID="{A52DC78B-AFD6-F341-B69A-06ED4715AF82}" presName="hierChild5" presStyleCnt="0"/>
      <dgm:spPr/>
    </dgm:pt>
    <dgm:pt modelId="{3B32EDC1-FC62-8442-8706-5FF920B1CBE4}" type="pres">
      <dgm:prSet presAssocID="{1DD0DBA2-78A7-FC42-AE62-EB30F2971254}" presName="hierChild3" presStyleCnt="0"/>
      <dgm:spPr/>
    </dgm:pt>
    <dgm:pt modelId="{F16C7599-CE64-874B-A1D5-4FAAC21AEDA7}" type="pres">
      <dgm:prSet presAssocID="{09E3BFC2-19F0-3F4F-93E8-5FC48EFB7ECF}" presName="Name111" presStyleLbl="parChTrans1D2" presStyleIdx="3" presStyleCnt="4"/>
      <dgm:spPr/>
      <dgm:t>
        <a:bodyPr/>
        <a:lstStyle/>
        <a:p>
          <a:endParaRPr lang="en-US"/>
        </a:p>
      </dgm:t>
    </dgm:pt>
    <dgm:pt modelId="{101D256B-D010-0649-8735-FF7EEC5FA3C0}" type="pres">
      <dgm:prSet presAssocID="{7821F79D-8601-D04D-9D5A-C6936E9521C2}" presName="hierRoot3" presStyleCnt="0">
        <dgm:presLayoutVars>
          <dgm:hierBranch val="init"/>
        </dgm:presLayoutVars>
      </dgm:prSet>
      <dgm:spPr/>
    </dgm:pt>
    <dgm:pt modelId="{2A7AB718-F287-544B-8441-38B44BF55013}" type="pres">
      <dgm:prSet presAssocID="{7821F79D-8601-D04D-9D5A-C6936E9521C2}" presName="rootComposite3" presStyleCnt="0"/>
      <dgm:spPr/>
    </dgm:pt>
    <dgm:pt modelId="{2E624251-4A1B-FC4E-84E5-34562AD09D1C}" type="pres">
      <dgm:prSet presAssocID="{7821F79D-8601-D04D-9D5A-C6936E9521C2}" presName="rootText3" presStyleLbl="asst1" presStyleIdx="0" presStyleCnt="1">
        <dgm:presLayoutVars>
          <dgm:chPref val="3"/>
        </dgm:presLayoutVars>
      </dgm:prSet>
      <dgm:spPr/>
      <dgm:t>
        <a:bodyPr/>
        <a:lstStyle/>
        <a:p>
          <a:endParaRPr lang="en-US"/>
        </a:p>
      </dgm:t>
    </dgm:pt>
    <dgm:pt modelId="{3A3DD687-1D22-1449-85A7-D34F35FA30FD}" type="pres">
      <dgm:prSet presAssocID="{7821F79D-8601-D04D-9D5A-C6936E9521C2}" presName="rootConnector3" presStyleLbl="asst1" presStyleIdx="0" presStyleCnt="1"/>
      <dgm:spPr/>
      <dgm:t>
        <a:bodyPr/>
        <a:lstStyle/>
        <a:p>
          <a:endParaRPr lang="en-US"/>
        </a:p>
      </dgm:t>
    </dgm:pt>
    <dgm:pt modelId="{BC724A25-62A2-CD4B-98D7-0387C572767C}" type="pres">
      <dgm:prSet presAssocID="{7821F79D-8601-D04D-9D5A-C6936E9521C2}" presName="hierChild6" presStyleCnt="0"/>
      <dgm:spPr/>
    </dgm:pt>
    <dgm:pt modelId="{1CFAFD41-A89A-4E42-94CE-4B45AAC44FE7}" type="pres">
      <dgm:prSet presAssocID="{7821F79D-8601-D04D-9D5A-C6936E9521C2}" presName="hierChild7" presStyleCnt="0"/>
      <dgm:spPr/>
    </dgm:pt>
  </dgm:ptLst>
  <dgm:cxnLst>
    <dgm:cxn modelId="{6AE18E41-0842-DD4C-B7CD-20DF0FADB514}" type="presOf" srcId="{8C19EC7A-6BCD-7849-9FDA-8C75C4CE3C71}" destId="{60068DA8-AE22-9F4D-B713-49606560C0DB}" srcOrd="1" destOrd="0" presId="urn:microsoft.com/office/officeart/2005/8/layout/orgChart1"/>
    <dgm:cxn modelId="{B3992001-B227-A949-9035-B851E3B42F92}" srcId="{1DD0DBA2-78A7-FC42-AE62-EB30F2971254}" destId="{7821F79D-8601-D04D-9D5A-C6936E9521C2}" srcOrd="0" destOrd="0" parTransId="{09E3BFC2-19F0-3F4F-93E8-5FC48EFB7ECF}" sibTransId="{99848029-87D7-1E4B-A6E3-A207C2A3B885}"/>
    <dgm:cxn modelId="{AA317D1F-CDC5-8947-9108-BE76C5A52F5F}" type="presOf" srcId="{09E3BFC2-19F0-3F4F-93E8-5FC48EFB7ECF}" destId="{F16C7599-CE64-874B-A1D5-4FAAC21AEDA7}" srcOrd="0" destOrd="0" presId="urn:microsoft.com/office/officeart/2005/8/layout/orgChart1"/>
    <dgm:cxn modelId="{2B120E7B-0F62-934D-B286-C06AF761FDF9}" type="presOf" srcId="{49D2736F-4F0B-1A48-9038-427EB5030586}" destId="{31D6834A-4375-244A-89A5-45CADC3D7222}" srcOrd="0" destOrd="0" presId="urn:microsoft.com/office/officeart/2005/8/layout/orgChart1"/>
    <dgm:cxn modelId="{083C781D-EC1A-2545-B6B0-F0DB8C6AA5B2}" type="presOf" srcId="{25CB58C8-476E-154F-A499-08093495C370}" destId="{40B5BA6E-134B-7946-B006-58C9E270109D}" srcOrd="0" destOrd="0" presId="urn:microsoft.com/office/officeart/2005/8/layout/orgChart1"/>
    <dgm:cxn modelId="{9C0F6B1A-F714-E24F-B31D-07E548F6031B}" type="presOf" srcId="{B2391CC6-1973-284F-A964-3F74B60A89AF}" destId="{78B7C7E0-0257-3449-A87A-A064F0620521}" srcOrd="0" destOrd="0" presId="urn:microsoft.com/office/officeart/2005/8/layout/orgChart1"/>
    <dgm:cxn modelId="{416C3379-4B83-AF41-A2BE-3CCCCDCD5682}" type="presOf" srcId="{A52DC78B-AFD6-F341-B69A-06ED4715AF82}" destId="{762EFE85-8D2B-8748-A9C0-1E142DF9A75A}" srcOrd="0" destOrd="0" presId="urn:microsoft.com/office/officeart/2005/8/layout/orgChart1"/>
    <dgm:cxn modelId="{65406F82-CA8E-F24F-9113-1CAB461DA168}" srcId="{1DD0DBA2-78A7-FC42-AE62-EB30F2971254}" destId="{8C19EC7A-6BCD-7849-9FDA-8C75C4CE3C71}" srcOrd="2" destOrd="0" parTransId="{B2391CC6-1973-284F-A964-3F74B60A89AF}" sibTransId="{FA2A5969-3A5B-414D-9A1B-AFBC3A400758}"/>
    <dgm:cxn modelId="{6C68F8AE-4297-DE4D-B830-0FC72F61EE79}" type="presOf" srcId="{7821F79D-8601-D04D-9D5A-C6936E9521C2}" destId="{3A3DD687-1D22-1449-85A7-D34F35FA30FD}" srcOrd="1" destOrd="0" presId="urn:microsoft.com/office/officeart/2005/8/layout/orgChart1"/>
    <dgm:cxn modelId="{BBAC2A84-67F4-A849-937C-F65953DBC441}" srcId="{1DD0DBA2-78A7-FC42-AE62-EB30F2971254}" destId="{50BF2F31-CB08-0344-A6FC-F3763D41DA5D}" srcOrd="1" destOrd="0" parTransId="{25CB58C8-476E-154F-A499-08093495C370}" sibTransId="{1F29F4BC-65D5-9C44-A96B-0E4D7991232D}"/>
    <dgm:cxn modelId="{A7DE2986-F29B-4947-BC64-6BA5760E1D68}" type="presOf" srcId="{1DD0DBA2-78A7-FC42-AE62-EB30F2971254}" destId="{8D404CCB-E2A8-3B41-A9E4-15E6447179D1}" srcOrd="1" destOrd="0" presId="urn:microsoft.com/office/officeart/2005/8/layout/orgChart1"/>
    <dgm:cxn modelId="{4A9CF9BF-C9D0-B54F-8369-E7316F0C0714}" type="presOf" srcId="{8C19EC7A-6BCD-7849-9FDA-8C75C4CE3C71}" destId="{D7DC252D-9911-5947-A6B4-BA50C49FC94D}" srcOrd="0" destOrd="0" presId="urn:microsoft.com/office/officeart/2005/8/layout/orgChart1"/>
    <dgm:cxn modelId="{DFFB04F4-62FC-4C4F-8DC2-D22183833165}" type="presOf" srcId="{F239AB99-4D90-174E-9C86-655C8B784513}" destId="{FC905E9B-83B0-E849-8A46-190F7B1D0C1F}" srcOrd="0" destOrd="0" presId="urn:microsoft.com/office/officeart/2005/8/layout/orgChart1"/>
    <dgm:cxn modelId="{482FDEF1-91F4-CA47-AD67-4C157EDB527C}" srcId="{49D2736F-4F0B-1A48-9038-427EB5030586}" destId="{1DD0DBA2-78A7-FC42-AE62-EB30F2971254}" srcOrd="0" destOrd="0" parTransId="{C2DC2615-BFA9-C942-B9E1-597766322AEE}" sibTransId="{1D10B4CF-4C51-D942-B7E2-DCA3C18ED906}"/>
    <dgm:cxn modelId="{2EAEDEE8-82EE-6145-B249-7E2851947C81}" type="presOf" srcId="{50BF2F31-CB08-0344-A6FC-F3763D41DA5D}" destId="{BDECF368-6BF8-644F-812A-2EFDDC0E92CB}" srcOrd="1" destOrd="0" presId="urn:microsoft.com/office/officeart/2005/8/layout/orgChart1"/>
    <dgm:cxn modelId="{BF149719-CF4D-C447-BFD9-DFEA019F4258}" type="presOf" srcId="{A52DC78B-AFD6-F341-B69A-06ED4715AF82}" destId="{86671FBC-16B5-DA43-AB69-D486B0B1A06E}" srcOrd="1" destOrd="0" presId="urn:microsoft.com/office/officeart/2005/8/layout/orgChart1"/>
    <dgm:cxn modelId="{7BEBC7C5-1A2E-F044-B3A9-90F67F2EF205}" type="presOf" srcId="{50BF2F31-CB08-0344-A6FC-F3763D41DA5D}" destId="{FD5004D8-7A5B-BA48-A16E-3EC00A90E5CC}" srcOrd="0" destOrd="0" presId="urn:microsoft.com/office/officeart/2005/8/layout/orgChart1"/>
    <dgm:cxn modelId="{3034BA35-7EBA-4241-928B-7CB4330A51B1}" type="presOf" srcId="{7821F79D-8601-D04D-9D5A-C6936E9521C2}" destId="{2E624251-4A1B-FC4E-84E5-34562AD09D1C}" srcOrd="0" destOrd="0" presId="urn:microsoft.com/office/officeart/2005/8/layout/orgChart1"/>
    <dgm:cxn modelId="{2687F6DE-03D4-DE4F-A367-5FFD8C43DD32}" srcId="{1DD0DBA2-78A7-FC42-AE62-EB30F2971254}" destId="{A52DC78B-AFD6-F341-B69A-06ED4715AF82}" srcOrd="3" destOrd="0" parTransId="{F239AB99-4D90-174E-9C86-655C8B784513}" sibTransId="{D0155625-7ABD-FA4C-AD0F-92434D9FAF48}"/>
    <dgm:cxn modelId="{8C4F7799-BAD2-4E46-A6EA-30A8CE3814FF}" type="presOf" srcId="{1DD0DBA2-78A7-FC42-AE62-EB30F2971254}" destId="{4C86954A-E5E2-6E4C-B439-533C167BB136}" srcOrd="0" destOrd="0" presId="urn:microsoft.com/office/officeart/2005/8/layout/orgChart1"/>
    <dgm:cxn modelId="{3F92FC61-710A-184E-842E-84C294FBF7B7}" type="presParOf" srcId="{31D6834A-4375-244A-89A5-45CADC3D7222}" destId="{F31EFAD0-20D1-8345-93D8-FB126403DEB5}" srcOrd="0" destOrd="0" presId="urn:microsoft.com/office/officeart/2005/8/layout/orgChart1"/>
    <dgm:cxn modelId="{C4CD5F12-3F85-184A-9B2A-61417D326866}" type="presParOf" srcId="{F31EFAD0-20D1-8345-93D8-FB126403DEB5}" destId="{D90018A7-8B3C-8F42-9BDF-EA23B611151D}" srcOrd="0" destOrd="0" presId="urn:microsoft.com/office/officeart/2005/8/layout/orgChart1"/>
    <dgm:cxn modelId="{6196870A-6CB1-954A-BFFD-EDDA6FEA0FC8}" type="presParOf" srcId="{D90018A7-8B3C-8F42-9BDF-EA23B611151D}" destId="{4C86954A-E5E2-6E4C-B439-533C167BB136}" srcOrd="0" destOrd="0" presId="urn:microsoft.com/office/officeart/2005/8/layout/orgChart1"/>
    <dgm:cxn modelId="{18834F00-1BD2-0A41-A00A-CD1C6E68687B}" type="presParOf" srcId="{D90018A7-8B3C-8F42-9BDF-EA23B611151D}" destId="{8D404CCB-E2A8-3B41-A9E4-15E6447179D1}" srcOrd="1" destOrd="0" presId="urn:microsoft.com/office/officeart/2005/8/layout/orgChart1"/>
    <dgm:cxn modelId="{86A479F5-E296-2A42-AFEE-A14C512C2582}" type="presParOf" srcId="{F31EFAD0-20D1-8345-93D8-FB126403DEB5}" destId="{26F9DD6B-2CAD-5A48-BB2B-6D56244FFF77}" srcOrd="1" destOrd="0" presId="urn:microsoft.com/office/officeart/2005/8/layout/orgChart1"/>
    <dgm:cxn modelId="{BB8116F4-3D4C-E746-B8EF-0BDBF3FD65F7}" type="presParOf" srcId="{26F9DD6B-2CAD-5A48-BB2B-6D56244FFF77}" destId="{40B5BA6E-134B-7946-B006-58C9E270109D}" srcOrd="0" destOrd="0" presId="urn:microsoft.com/office/officeart/2005/8/layout/orgChart1"/>
    <dgm:cxn modelId="{78990A0A-D343-FC43-887B-08141B96E522}" type="presParOf" srcId="{26F9DD6B-2CAD-5A48-BB2B-6D56244FFF77}" destId="{02397326-798C-4B40-BA6F-DF6571DFC01F}" srcOrd="1" destOrd="0" presId="urn:microsoft.com/office/officeart/2005/8/layout/orgChart1"/>
    <dgm:cxn modelId="{DEA2258A-3DA3-A04A-976E-FE69A229F3B4}" type="presParOf" srcId="{02397326-798C-4B40-BA6F-DF6571DFC01F}" destId="{ACB6432F-AA5D-6A47-83F9-CF014636665C}" srcOrd="0" destOrd="0" presId="urn:microsoft.com/office/officeart/2005/8/layout/orgChart1"/>
    <dgm:cxn modelId="{08D3C700-6F66-1C42-8FC3-E2DA9CB02FBF}" type="presParOf" srcId="{ACB6432F-AA5D-6A47-83F9-CF014636665C}" destId="{FD5004D8-7A5B-BA48-A16E-3EC00A90E5CC}" srcOrd="0" destOrd="0" presId="urn:microsoft.com/office/officeart/2005/8/layout/orgChart1"/>
    <dgm:cxn modelId="{06FF2CA9-E96B-5742-A33A-FE1C71CB8CBC}" type="presParOf" srcId="{ACB6432F-AA5D-6A47-83F9-CF014636665C}" destId="{BDECF368-6BF8-644F-812A-2EFDDC0E92CB}" srcOrd="1" destOrd="0" presId="urn:microsoft.com/office/officeart/2005/8/layout/orgChart1"/>
    <dgm:cxn modelId="{5968AD1C-F5C6-7F4A-A534-E6737CFDFF0B}" type="presParOf" srcId="{02397326-798C-4B40-BA6F-DF6571DFC01F}" destId="{E6FD0C68-6431-CC46-99D6-7455DC91F8AA}" srcOrd="1" destOrd="0" presId="urn:microsoft.com/office/officeart/2005/8/layout/orgChart1"/>
    <dgm:cxn modelId="{2FA3F89E-BD91-A44A-A432-03FFA7C304EC}" type="presParOf" srcId="{02397326-798C-4B40-BA6F-DF6571DFC01F}" destId="{6C9A8710-99CD-CB4A-B143-7011CFC2A6A3}" srcOrd="2" destOrd="0" presId="urn:microsoft.com/office/officeart/2005/8/layout/orgChart1"/>
    <dgm:cxn modelId="{32E04299-1554-7348-BF78-2D02D1D8305F}" type="presParOf" srcId="{26F9DD6B-2CAD-5A48-BB2B-6D56244FFF77}" destId="{78B7C7E0-0257-3449-A87A-A064F0620521}" srcOrd="2" destOrd="0" presId="urn:microsoft.com/office/officeart/2005/8/layout/orgChart1"/>
    <dgm:cxn modelId="{EE671BE8-12D1-C141-9AB6-64C84C38F06A}" type="presParOf" srcId="{26F9DD6B-2CAD-5A48-BB2B-6D56244FFF77}" destId="{5FA61B59-80EE-8F4A-A2BF-3F73FAACD45F}" srcOrd="3" destOrd="0" presId="urn:microsoft.com/office/officeart/2005/8/layout/orgChart1"/>
    <dgm:cxn modelId="{57CB7D8D-173F-8646-A478-4B90D1DBAEE8}" type="presParOf" srcId="{5FA61B59-80EE-8F4A-A2BF-3F73FAACD45F}" destId="{DC0645FC-7D4C-9F4A-BBCA-B0D2392FB609}" srcOrd="0" destOrd="0" presId="urn:microsoft.com/office/officeart/2005/8/layout/orgChart1"/>
    <dgm:cxn modelId="{1857FE19-7FEA-7042-B6B1-29CB42D35961}" type="presParOf" srcId="{DC0645FC-7D4C-9F4A-BBCA-B0D2392FB609}" destId="{D7DC252D-9911-5947-A6B4-BA50C49FC94D}" srcOrd="0" destOrd="0" presId="urn:microsoft.com/office/officeart/2005/8/layout/orgChart1"/>
    <dgm:cxn modelId="{F88A66FE-9581-E340-951C-F3A6C1FCAA47}" type="presParOf" srcId="{DC0645FC-7D4C-9F4A-BBCA-B0D2392FB609}" destId="{60068DA8-AE22-9F4D-B713-49606560C0DB}" srcOrd="1" destOrd="0" presId="urn:microsoft.com/office/officeart/2005/8/layout/orgChart1"/>
    <dgm:cxn modelId="{26B27B02-21A4-B141-AD1B-385A9BF4DB17}" type="presParOf" srcId="{5FA61B59-80EE-8F4A-A2BF-3F73FAACD45F}" destId="{A5D963C5-C534-3B45-BE12-7EEDC831B2AC}" srcOrd="1" destOrd="0" presId="urn:microsoft.com/office/officeart/2005/8/layout/orgChart1"/>
    <dgm:cxn modelId="{989C685E-0975-B943-A5CE-624E8FEB15F6}" type="presParOf" srcId="{5FA61B59-80EE-8F4A-A2BF-3F73FAACD45F}" destId="{F9FCA761-E012-C149-8EC5-B4561927B05E}" srcOrd="2" destOrd="0" presId="urn:microsoft.com/office/officeart/2005/8/layout/orgChart1"/>
    <dgm:cxn modelId="{6696D1E9-319C-B64D-B439-284897C62941}" type="presParOf" srcId="{26F9DD6B-2CAD-5A48-BB2B-6D56244FFF77}" destId="{FC905E9B-83B0-E849-8A46-190F7B1D0C1F}" srcOrd="4" destOrd="0" presId="urn:microsoft.com/office/officeart/2005/8/layout/orgChart1"/>
    <dgm:cxn modelId="{46B7006E-7FDA-BD44-BE7D-1C2BABC8345B}" type="presParOf" srcId="{26F9DD6B-2CAD-5A48-BB2B-6D56244FFF77}" destId="{8585407D-EEF4-B247-93D4-B30046C7282F}" srcOrd="5" destOrd="0" presId="urn:microsoft.com/office/officeart/2005/8/layout/orgChart1"/>
    <dgm:cxn modelId="{AD453D81-15A4-A943-8C1F-FAD924A646E7}" type="presParOf" srcId="{8585407D-EEF4-B247-93D4-B30046C7282F}" destId="{8D44AC85-392F-B547-904A-9B0ADC0F8A48}" srcOrd="0" destOrd="0" presId="urn:microsoft.com/office/officeart/2005/8/layout/orgChart1"/>
    <dgm:cxn modelId="{31E56BC1-7F3E-524C-AF27-D5691A8566A0}" type="presParOf" srcId="{8D44AC85-392F-B547-904A-9B0ADC0F8A48}" destId="{762EFE85-8D2B-8748-A9C0-1E142DF9A75A}" srcOrd="0" destOrd="0" presId="urn:microsoft.com/office/officeart/2005/8/layout/orgChart1"/>
    <dgm:cxn modelId="{ED17DDC3-51F4-0540-B6D8-1486227FD2E9}" type="presParOf" srcId="{8D44AC85-392F-B547-904A-9B0ADC0F8A48}" destId="{86671FBC-16B5-DA43-AB69-D486B0B1A06E}" srcOrd="1" destOrd="0" presId="urn:microsoft.com/office/officeart/2005/8/layout/orgChart1"/>
    <dgm:cxn modelId="{A4FEB3FC-F69F-1D47-BED1-E936F1796E3E}" type="presParOf" srcId="{8585407D-EEF4-B247-93D4-B30046C7282F}" destId="{458E7FC8-2505-7D42-BBD6-0BEB698A5777}" srcOrd="1" destOrd="0" presId="urn:microsoft.com/office/officeart/2005/8/layout/orgChart1"/>
    <dgm:cxn modelId="{41CBB042-392B-1849-A826-75842F1FF9B9}" type="presParOf" srcId="{8585407D-EEF4-B247-93D4-B30046C7282F}" destId="{F0A393CF-9037-DD44-A941-C238490D16D2}" srcOrd="2" destOrd="0" presId="urn:microsoft.com/office/officeart/2005/8/layout/orgChart1"/>
    <dgm:cxn modelId="{70E88A48-6484-0A46-B9F2-A1E806FD3C33}" type="presParOf" srcId="{F31EFAD0-20D1-8345-93D8-FB126403DEB5}" destId="{3B32EDC1-FC62-8442-8706-5FF920B1CBE4}" srcOrd="2" destOrd="0" presId="urn:microsoft.com/office/officeart/2005/8/layout/orgChart1"/>
    <dgm:cxn modelId="{C92CB54C-7481-CD46-B898-7A0D7E691A41}" type="presParOf" srcId="{3B32EDC1-FC62-8442-8706-5FF920B1CBE4}" destId="{F16C7599-CE64-874B-A1D5-4FAAC21AEDA7}" srcOrd="0" destOrd="0" presId="urn:microsoft.com/office/officeart/2005/8/layout/orgChart1"/>
    <dgm:cxn modelId="{8215D803-D873-024C-9893-BDA759E6196F}" type="presParOf" srcId="{3B32EDC1-FC62-8442-8706-5FF920B1CBE4}" destId="{101D256B-D010-0649-8735-FF7EEC5FA3C0}" srcOrd="1" destOrd="0" presId="urn:microsoft.com/office/officeart/2005/8/layout/orgChart1"/>
    <dgm:cxn modelId="{C5115D64-59E1-6840-8A7F-178480F0FD16}" type="presParOf" srcId="{101D256B-D010-0649-8735-FF7EEC5FA3C0}" destId="{2A7AB718-F287-544B-8441-38B44BF55013}" srcOrd="0" destOrd="0" presId="urn:microsoft.com/office/officeart/2005/8/layout/orgChart1"/>
    <dgm:cxn modelId="{417F3636-CBAB-0040-AC44-100E60476FF5}" type="presParOf" srcId="{2A7AB718-F287-544B-8441-38B44BF55013}" destId="{2E624251-4A1B-FC4E-84E5-34562AD09D1C}" srcOrd="0" destOrd="0" presId="urn:microsoft.com/office/officeart/2005/8/layout/orgChart1"/>
    <dgm:cxn modelId="{0656C021-A43E-8245-884D-1021C041C3E9}" type="presParOf" srcId="{2A7AB718-F287-544B-8441-38B44BF55013}" destId="{3A3DD687-1D22-1449-85A7-D34F35FA30FD}" srcOrd="1" destOrd="0" presId="urn:microsoft.com/office/officeart/2005/8/layout/orgChart1"/>
    <dgm:cxn modelId="{BD8D4736-2BFD-3747-A778-07BC018B7A20}" type="presParOf" srcId="{101D256B-D010-0649-8735-FF7EEC5FA3C0}" destId="{BC724A25-62A2-CD4B-98D7-0387C572767C}" srcOrd="1" destOrd="0" presId="urn:microsoft.com/office/officeart/2005/8/layout/orgChart1"/>
    <dgm:cxn modelId="{35671834-DBE8-514A-BCDC-B6B84C60D407}" type="presParOf" srcId="{101D256B-D010-0649-8735-FF7EEC5FA3C0}" destId="{1CFAFD41-A89A-4E42-94CE-4B45AAC44FE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C7599-CE64-874B-A1D5-4FAAC21AEDA7}">
      <dsp:nvSpPr>
        <dsp:cNvPr id="0" name=""/>
        <dsp:cNvSpPr/>
      </dsp:nvSpPr>
      <dsp:spPr>
        <a:xfrm>
          <a:off x="2860867" y="1212180"/>
          <a:ext cx="187132" cy="819819"/>
        </a:xfrm>
        <a:custGeom>
          <a:avLst/>
          <a:gdLst/>
          <a:ahLst/>
          <a:cxnLst/>
          <a:rect l="0" t="0" r="0" b="0"/>
          <a:pathLst>
            <a:path>
              <a:moveTo>
                <a:pt x="187132" y="0"/>
              </a:moveTo>
              <a:lnTo>
                <a:pt x="187132" y="819819"/>
              </a:lnTo>
              <a:lnTo>
                <a:pt x="0" y="819819"/>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905E9B-83B0-E849-8A46-190F7B1D0C1F}">
      <dsp:nvSpPr>
        <dsp:cNvPr id="0" name=""/>
        <dsp:cNvSpPr/>
      </dsp:nvSpPr>
      <dsp:spPr>
        <a:xfrm>
          <a:off x="3048000" y="1212180"/>
          <a:ext cx="2156482" cy="1639639"/>
        </a:xfrm>
        <a:custGeom>
          <a:avLst/>
          <a:gdLst/>
          <a:ahLst/>
          <a:cxnLst/>
          <a:rect l="0" t="0" r="0" b="0"/>
          <a:pathLst>
            <a:path>
              <a:moveTo>
                <a:pt x="0" y="0"/>
              </a:moveTo>
              <a:lnTo>
                <a:pt x="0" y="1452506"/>
              </a:lnTo>
              <a:lnTo>
                <a:pt x="2156482" y="1452506"/>
              </a:lnTo>
              <a:lnTo>
                <a:pt x="2156482" y="1639639"/>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B7C7E0-0257-3449-A87A-A064F0620521}">
      <dsp:nvSpPr>
        <dsp:cNvPr id="0" name=""/>
        <dsp:cNvSpPr/>
      </dsp:nvSpPr>
      <dsp:spPr>
        <a:xfrm>
          <a:off x="3002280" y="1212180"/>
          <a:ext cx="91440" cy="1639639"/>
        </a:xfrm>
        <a:custGeom>
          <a:avLst/>
          <a:gdLst/>
          <a:ahLst/>
          <a:cxnLst/>
          <a:rect l="0" t="0" r="0" b="0"/>
          <a:pathLst>
            <a:path>
              <a:moveTo>
                <a:pt x="45720" y="0"/>
              </a:moveTo>
              <a:lnTo>
                <a:pt x="45720" y="1639639"/>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B5BA6E-134B-7946-B006-58C9E270109D}">
      <dsp:nvSpPr>
        <dsp:cNvPr id="0" name=""/>
        <dsp:cNvSpPr/>
      </dsp:nvSpPr>
      <dsp:spPr>
        <a:xfrm>
          <a:off x="891108" y="1212180"/>
          <a:ext cx="2156891" cy="1655322"/>
        </a:xfrm>
        <a:custGeom>
          <a:avLst/>
          <a:gdLst/>
          <a:ahLst/>
          <a:cxnLst/>
          <a:rect l="0" t="0" r="0" b="0"/>
          <a:pathLst>
            <a:path>
              <a:moveTo>
                <a:pt x="2156891" y="0"/>
              </a:moveTo>
              <a:lnTo>
                <a:pt x="2156891" y="1468190"/>
              </a:lnTo>
              <a:lnTo>
                <a:pt x="0" y="1468190"/>
              </a:lnTo>
              <a:lnTo>
                <a:pt x="0" y="165532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86954A-E5E2-6E4C-B439-533C167BB136}">
      <dsp:nvSpPr>
        <dsp:cNvPr id="0" name=""/>
        <dsp:cNvSpPr/>
      </dsp:nvSpPr>
      <dsp:spPr>
        <a:xfrm>
          <a:off x="2156891" y="321071"/>
          <a:ext cx="1782216" cy="891108"/>
        </a:xfrm>
        <a:prstGeom prst="rect">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latin typeface="Arial" charset="0"/>
              <a:ea typeface="ＭＳ Ｐゴシック"/>
              <a:cs typeface="ＭＳ Ｐゴシック"/>
            </a:rPr>
            <a:t>Tobacco</a:t>
          </a:r>
        </a:p>
        <a:p>
          <a:pPr lvl="0" algn="ctr" defTabSz="755650">
            <a:lnSpc>
              <a:spcPct val="90000"/>
            </a:lnSpc>
            <a:spcBef>
              <a:spcPct val="0"/>
            </a:spcBef>
            <a:spcAft>
              <a:spcPct val="35000"/>
            </a:spcAft>
          </a:pPr>
          <a:r>
            <a:rPr lang="en-US" sz="1700" kern="1200" dirty="0" smtClean="0">
              <a:latin typeface="Arial" charset="0"/>
              <a:ea typeface="ＭＳ Ｐゴシック"/>
              <a:cs typeface="ＭＳ Ｐゴシック"/>
            </a:rPr>
            <a:t>Free</a:t>
          </a:r>
        </a:p>
        <a:p>
          <a:pPr lvl="0" algn="ctr" defTabSz="755650">
            <a:lnSpc>
              <a:spcPct val="90000"/>
            </a:lnSpc>
            <a:spcBef>
              <a:spcPct val="0"/>
            </a:spcBef>
            <a:spcAft>
              <a:spcPct val="35000"/>
            </a:spcAft>
          </a:pPr>
          <a:r>
            <a:rPr lang="en-US" sz="1700" kern="1200" dirty="0" smtClean="0">
              <a:latin typeface="Arial" charset="0"/>
              <a:ea typeface="ＭＳ Ｐゴシック"/>
              <a:cs typeface="ＭＳ Ｐゴシック"/>
            </a:rPr>
            <a:t>Partnership</a:t>
          </a:r>
          <a:endParaRPr lang="en-US" sz="1700" kern="1200" dirty="0"/>
        </a:p>
      </dsp:txBody>
      <dsp:txXfrm>
        <a:off x="2156891" y="321071"/>
        <a:ext cx="1782216" cy="891108"/>
      </dsp:txXfrm>
    </dsp:sp>
    <dsp:sp modelId="{FD5004D8-7A5B-BA48-A16E-3EC00A90E5CC}">
      <dsp:nvSpPr>
        <dsp:cNvPr id="0" name=""/>
        <dsp:cNvSpPr/>
      </dsp:nvSpPr>
      <dsp:spPr>
        <a:xfrm>
          <a:off x="0" y="2867503"/>
          <a:ext cx="1782216" cy="891108"/>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kumimoji="0" lang="en-US" sz="1700" b="0" i="0" u="none" strike="noStrike" kern="1200" cap="none" normalizeH="0" baseline="0" dirty="0" smtClean="0">
              <a:ln/>
              <a:solidFill>
                <a:srgbClr val="595959"/>
              </a:solidFill>
              <a:effectLst/>
              <a:latin typeface="Arial" charset="0"/>
              <a:ea typeface="ＭＳ Ｐゴシック" charset="0"/>
              <a:cs typeface="ＭＳ Ｐゴシック" charset="0"/>
            </a:rPr>
            <a:t>School or Community</a:t>
          </a:r>
        </a:p>
        <a:p>
          <a:pPr lvl="0" algn="ctr" defTabSz="755650" rtl="0">
            <a:lnSpc>
              <a:spcPct val="90000"/>
            </a:lnSpc>
            <a:spcBef>
              <a:spcPct val="0"/>
            </a:spcBef>
            <a:spcAft>
              <a:spcPct val="35000"/>
            </a:spcAft>
          </a:pPr>
          <a:r>
            <a:rPr kumimoji="0" lang="en-US" sz="1700" b="0" i="0" u="none" strike="noStrike" kern="1200" cap="none" normalizeH="0" baseline="0" dirty="0" smtClean="0">
              <a:ln/>
              <a:solidFill>
                <a:srgbClr val="595959"/>
              </a:solidFill>
              <a:effectLst/>
              <a:latin typeface="Arial" charset="0"/>
              <a:ea typeface="ＭＳ Ｐゴシック" charset="0"/>
              <a:cs typeface="ＭＳ Ｐゴシック" charset="0"/>
            </a:rPr>
            <a:t>SWAT club</a:t>
          </a:r>
          <a:endParaRPr lang="en-US" sz="1700" kern="1200" dirty="0">
            <a:solidFill>
              <a:srgbClr val="595959"/>
            </a:solidFill>
          </a:endParaRPr>
        </a:p>
      </dsp:txBody>
      <dsp:txXfrm>
        <a:off x="0" y="2867503"/>
        <a:ext cx="1782216" cy="891108"/>
      </dsp:txXfrm>
    </dsp:sp>
    <dsp:sp modelId="{D7DC252D-9911-5947-A6B4-BA50C49FC94D}">
      <dsp:nvSpPr>
        <dsp:cNvPr id="0" name=""/>
        <dsp:cNvSpPr/>
      </dsp:nvSpPr>
      <dsp:spPr>
        <a:xfrm>
          <a:off x="2156891" y="2851819"/>
          <a:ext cx="1782216" cy="891108"/>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kumimoji="0" lang="en-US" sz="1700" b="0" i="0" u="none" strike="noStrike" kern="1200" cap="none" normalizeH="0" baseline="0" dirty="0" smtClean="0">
              <a:ln/>
              <a:solidFill>
                <a:schemeClr val="tx1">
                  <a:lumMod val="65000"/>
                  <a:lumOff val="35000"/>
                </a:schemeClr>
              </a:solidFill>
              <a:effectLst/>
              <a:latin typeface="Arial" charset="0"/>
              <a:ea typeface="ＭＳ Ｐゴシック" charset="0"/>
              <a:cs typeface="ＭＳ Ｐゴシック" charset="0"/>
            </a:rPr>
            <a:t>School or Community</a:t>
          </a:r>
        </a:p>
        <a:p>
          <a:pPr lvl="0" algn="ctr" defTabSz="755650" rtl="0">
            <a:lnSpc>
              <a:spcPct val="90000"/>
            </a:lnSpc>
            <a:spcBef>
              <a:spcPct val="0"/>
            </a:spcBef>
            <a:spcAft>
              <a:spcPct val="35000"/>
            </a:spcAft>
          </a:pPr>
          <a:r>
            <a:rPr kumimoji="0" lang="en-US" sz="1700" b="0" i="0" u="none" strike="noStrike" kern="1200" cap="none" normalizeH="0" baseline="0" dirty="0" smtClean="0">
              <a:ln/>
              <a:solidFill>
                <a:schemeClr val="tx1">
                  <a:lumMod val="65000"/>
                  <a:lumOff val="35000"/>
                </a:schemeClr>
              </a:solidFill>
              <a:effectLst/>
              <a:latin typeface="Arial" charset="0"/>
              <a:ea typeface="ＭＳ Ｐゴシック" charset="0"/>
              <a:cs typeface="ＭＳ Ｐゴシック" charset="0"/>
            </a:rPr>
            <a:t>SWAT club</a:t>
          </a:r>
          <a:endParaRPr lang="en-US" sz="1700" kern="1200" dirty="0">
            <a:solidFill>
              <a:schemeClr val="tx1">
                <a:lumMod val="65000"/>
                <a:lumOff val="35000"/>
              </a:schemeClr>
            </a:solidFill>
          </a:endParaRPr>
        </a:p>
      </dsp:txBody>
      <dsp:txXfrm>
        <a:off x="2156891" y="2851819"/>
        <a:ext cx="1782216" cy="891108"/>
      </dsp:txXfrm>
    </dsp:sp>
    <dsp:sp modelId="{762EFE85-8D2B-8748-A9C0-1E142DF9A75A}">
      <dsp:nvSpPr>
        <dsp:cNvPr id="0" name=""/>
        <dsp:cNvSpPr/>
      </dsp:nvSpPr>
      <dsp:spPr>
        <a:xfrm>
          <a:off x="4313373" y="2851819"/>
          <a:ext cx="1782216" cy="891108"/>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kumimoji="0" lang="en-US" sz="1700" b="0" i="0" u="none" strike="noStrike" kern="1200" cap="none" normalizeH="0" baseline="0" dirty="0" smtClean="0">
              <a:ln/>
              <a:solidFill>
                <a:srgbClr val="595959"/>
              </a:solidFill>
              <a:effectLst/>
              <a:latin typeface="Arial" charset="0"/>
              <a:ea typeface="ＭＳ Ｐゴシック" charset="0"/>
              <a:cs typeface="ＭＳ Ｐゴシック" charset="0"/>
            </a:rPr>
            <a:t>School or Community</a:t>
          </a:r>
        </a:p>
        <a:p>
          <a:pPr lvl="0" algn="ctr" defTabSz="755650" rtl="0">
            <a:lnSpc>
              <a:spcPct val="90000"/>
            </a:lnSpc>
            <a:spcBef>
              <a:spcPct val="0"/>
            </a:spcBef>
            <a:spcAft>
              <a:spcPct val="35000"/>
            </a:spcAft>
          </a:pPr>
          <a:r>
            <a:rPr kumimoji="0" lang="en-US" sz="1700" b="0" i="0" u="none" strike="noStrike" kern="1200" cap="none" normalizeH="0" baseline="0" dirty="0" smtClean="0">
              <a:ln/>
              <a:solidFill>
                <a:srgbClr val="595959"/>
              </a:solidFill>
              <a:effectLst/>
              <a:latin typeface="Arial" charset="0"/>
              <a:ea typeface="ＭＳ Ｐゴシック" charset="0"/>
              <a:cs typeface="ＭＳ Ｐゴシック" charset="0"/>
            </a:rPr>
            <a:t>SWAT club</a:t>
          </a:r>
          <a:endParaRPr lang="en-US" sz="1700" kern="1200" dirty="0">
            <a:solidFill>
              <a:srgbClr val="595959"/>
            </a:solidFill>
          </a:endParaRPr>
        </a:p>
      </dsp:txBody>
      <dsp:txXfrm>
        <a:off x="4313373" y="2851819"/>
        <a:ext cx="1782216" cy="891108"/>
      </dsp:txXfrm>
    </dsp:sp>
    <dsp:sp modelId="{2E624251-4A1B-FC4E-84E5-34562AD09D1C}">
      <dsp:nvSpPr>
        <dsp:cNvPr id="0" name=""/>
        <dsp:cNvSpPr/>
      </dsp:nvSpPr>
      <dsp:spPr>
        <a:xfrm>
          <a:off x="1078650" y="1586445"/>
          <a:ext cx="1782216" cy="891108"/>
        </a:xfrm>
        <a:prstGeom prst="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kumimoji="0" lang="en-US" sz="1700" b="0" i="0" u="none" strike="noStrike" kern="1200" cap="none" normalizeH="0" baseline="0" dirty="0" smtClean="0">
              <a:ln/>
              <a:solidFill>
                <a:srgbClr val="595959"/>
              </a:solidFill>
              <a:effectLst/>
              <a:latin typeface="Arial" charset="0"/>
              <a:ea typeface="ＭＳ Ｐゴシック" charset="0"/>
              <a:cs typeface="ＭＳ Ｐゴシック" charset="0"/>
            </a:rPr>
            <a:t>SWAT</a:t>
          </a:r>
        </a:p>
        <a:p>
          <a:pPr lvl="0" algn="ctr" defTabSz="755650" rtl="0">
            <a:lnSpc>
              <a:spcPct val="90000"/>
            </a:lnSpc>
            <a:spcBef>
              <a:spcPct val="0"/>
            </a:spcBef>
            <a:spcAft>
              <a:spcPct val="35000"/>
            </a:spcAft>
          </a:pPr>
          <a:r>
            <a:rPr kumimoji="0" lang="en-US" sz="1700" b="0" i="0" u="none" strike="noStrike" kern="1200" cap="none" normalizeH="0" baseline="0" dirty="0" smtClean="0">
              <a:ln/>
              <a:solidFill>
                <a:srgbClr val="595959"/>
              </a:solidFill>
              <a:effectLst/>
              <a:latin typeface="Arial" charset="0"/>
              <a:ea typeface="ＭＳ Ｐゴシック" charset="0"/>
              <a:cs typeface="ＭＳ Ｐゴシック" charset="0"/>
            </a:rPr>
            <a:t>County</a:t>
          </a:r>
        </a:p>
        <a:p>
          <a:pPr lvl="0" algn="ctr" defTabSz="755650" rtl="0">
            <a:lnSpc>
              <a:spcPct val="90000"/>
            </a:lnSpc>
            <a:spcBef>
              <a:spcPct val="0"/>
            </a:spcBef>
            <a:spcAft>
              <a:spcPct val="35000"/>
            </a:spcAft>
          </a:pPr>
          <a:r>
            <a:rPr kumimoji="0" lang="en-US" sz="1700" b="0" i="0" u="none" strike="noStrike" kern="1200" cap="none" normalizeH="0" baseline="0" dirty="0" smtClean="0">
              <a:ln/>
              <a:solidFill>
                <a:srgbClr val="595959"/>
              </a:solidFill>
              <a:effectLst/>
              <a:latin typeface="Arial" charset="0"/>
              <a:ea typeface="ＭＳ Ｐゴシック" charset="0"/>
              <a:cs typeface="ＭＳ Ｐゴシック" charset="0"/>
            </a:rPr>
            <a:t>Chapter</a:t>
          </a:r>
          <a:endParaRPr lang="en-US" sz="1700" kern="1200" dirty="0">
            <a:solidFill>
              <a:srgbClr val="595959"/>
            </a:solidFill>
          </a:endParaRPr>
        </a:p>
      </dsp:txBody>
      <dsp:txXfrm>
        <a:off x="1078650" y="1586445"/>
        <a:ext cx="1782216" cy="8911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9DD210-567B-0B42-A476-B6F55D1DAC26}" type="datetimeFigureOut">
              <a:rPr lang="en-US" smtClean="0"/>
              <a:t>11/5/2012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83CDAF-1CAD-CB4F-AAC5-189E98E83FBB}" type="slidenum">
              <a:rPr lang="en-US" smtClean="0"/>
              <a:t>‹#›</a:t>
            </a:fld>
            <a:endParaRPr lang="en-US"/>
          </a:p>
        </p:txBody>
      </p:sp>
    </p:spTree>
    <p:extLst>
      <p:ext uri="{BB962C8B-B14F-4D97-AF65-F5344CB8AC3E}">
        <p14:creationId xmlns:p14="http://schemas.microsoft.com/office/powerpoint/2010/main" val="186047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9EC9E2-614B-054A-B2E3-0A89E24C0DB1}" type="datetimeFigureOut">
              <a:rPr lang="en-US" smtClean="0"/>
              <a:t>11/5/2012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07F3D3-C8FB-F740-8889-0466C4E0739B}" type="slidenum">
              <a:rPr lang="en-US" smtClean="0"/>
              <a:t>‹#›</a:t>
            </a:fld>
            <a:endParaRPr lang="en-US"/>
          </a:p>
        </p:txBody>
      </p:sp>
    </p:spTree>
    <p:extLst>
      <p:ext uri="{BB962C8B-B14F-4D97-AF65-F5344CB8AC3E}">
        <p14:creationId xmlns:p14="http://schemas.microsoft.com/office/powerpoint/2010/main" val="28646223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let’s talk about SWAT membership. For the rest of the webinar, we’ll look at how to recruit and retain members.</a:t>
            </a:r>
          </a:p>
          <a:p>
            <a:endParaRPr lang="en-US" dirty="0"/>
          </a:p>
        </p:txBody>
      </p:sp>
      <p:sp>
        <p:nvSpPr>
          <p:cNvPr id="4" name="Slide Number Placeholder 3"/>
          <p:cNvSpPr>
            <a:spLocks noGrp="1"/>
          </p:cNvSpPr>
          <p:nvPr>
            <p:ph type="sldNum" sz="quarter" idx="10"/>
          </p:nvPr>
        </p:nvSpPr>
        <p:spPr/>
        <p:txBody>
          <a:bodyPr/>
          <a:lstStyle/>
          <a:p>
            <a:fld id="{DF07F3D3-C8FB-F740-8889-0466C4E0739B}" type="slidenum">
              <a:rPr lang="en-US" smtClean="0"/>
              <a:t>1</a:t>
            </a:fld>
            <a:endParaRPr lang="en-US"/>
          </a:p>
        </p:txBody>
      </p:sp>
    </p:spTree>
    <p:extLst>
      <p:ext uri="{BB962C8B-B14F-4D97-AF65-F5344CB8AC3E}">
        <p14:creationId xmlns:p14="http://schemas.microsoft.com/office/powerpoint/2010/main" val="2619046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pPr>
            <a:r>
              <a:rPr lang="en-US" sz="1200" dirty="0" smtClean="0"/>
              <a:t>The Bureau of Tobacco Free Florida adheres to the Center of Disease Control and Prevention </a:t>
            </a:r>
            <a:r>
              <a:rPr lang="en-US" sz="1200" i="1" dirty="0" smtClean="0"/>
              <a:t>2007 Best Practices for Comprehensive Tobacco Control Program</a:t>
            </a:r>
            <a:r>
              <a:rPr lang="en-US" sz="1200" dirty="0" smtClean="0"/>
              <a:t> recommendations.   In order to truly reduce youth tobacco use, we must change the way communities think about tobacco, and tobacco companies,  in their homes, schools, worksites, parks and public places.   This shift in social norms will occur as a result of policies that will make tobacco less desirable, less acceptable and less accessible. </a:t>
            </a:r>
          </a:p>
          <a:p>
            <a:pPr marL="228600" indent="-228600">
              <a:lnSpc>
                <a:spcPct val="90000"/>
              </a:lnSpc>
            </a:pPr>
            <a:endParaRPr lang="en-US" sz="1200" dirty="0" smtClean="0"/>
          </a:p>
          <a:p>
            <a:pPr marL="228600" indent="-228600">
              <a:lnSpc>
                <a:spcPct val="90000"/>
              </a:lnSpc>
            </a:pPr>
            <a:r>
              <a:rPr lang="en-US" sz="1200" dirty="0" smtClean="0"/>
              <a:t>As of July 2011, each county in Florida is working to pass the same four policies:</a:t>
            </a:r>
          </a:p>
          <a:p>
            <a:pPr marL="228600" indent="-228600">
              <a:lnSpc>
                <a:spcPct val="90000"/>
              </a:lnSpc>
            </a:pPr>
            <a:endParaRPr lang="en-US" sz="1200" dirty="0" smtClean="0"/>
          </a:p>
          <a:p>
            <a:pPr marL="228600" indent="-228600">
              <a:lnSpc>
                <a:spcPct val="90000"/>
              </a:lnSpc>
              <a:buFontTx/>
              <a:buAutoNum type="arabicPeriod"/>
            </a:pPr>
            <a:r>
              <a:rPr lang="en-US" sz="1200" dirty="0" smtClean="0"/>
              <a:t>Restrict the sale of candy-flavored tobacco products not covered by the FDA.</a:t>
            </a:r>
          </a:p>
          <a:p>
            <a:pPr marL="228600" indent="-228600">
              <a:lnSpc>
                <a:spcPct val="90000"/>
              </a:lnSpc>
              <a:buFontTx/>
              <a:buAutoNum type="arabicPeriod"/>
            </a:pPr>
            <a:r>
              <a:rPr lang="en-US" sz="1200" dirty="0" smtClean="0"/>
              <a:t>Limit Tobacco Industry advertising at retail outlets that sell tobacco products.</a:t>
            </a:r>
          </a:p>
          <a:p>
            <a:pPr marL="228600" indent="-228600">
              <a:lnSpc>
                <a:spcPct val="90000"/>
              </a:lnSpc>
              <a:buFontTx/>
              <a:buAutoNum type="arabicPeriod"/>
            </a:pPr>
            <a:r>
              <a:rPr lang="en-US" sz="1200" dirty="0" smtClean="0"/>
              <a:t>Implement comprehensive tobacco free school policies prohibiting tobacco use at all times on campus and during school-related events by students, staff, parents, and visitors.  </a:t>
            </a:r>
          </a:p>
          <a:p>
            <a:pPr marL="228600" indent="-228600">
              <a:lnSpc>
                <a:spcPct val="90000"/>
              </a:lnSpc>
              <a:buFontTx/>
              <a:buAutoNum type="arabicPeriod"/>
            </a:pPr>
            <a:r>
              <a:rPr lang="en-US" sz="1200" dirty="0" smtClean="0"/>
              <a:t>Adoption of smoke-free polices in multi-unit dwellings, including apartment complexes, condominiums, subsidized housing, duplexes, co-ops, and other multi-unit dwellings.</a:t>
            </a:r>
          </a:p>
          <a:p>
            <a:pPr marL="228600" indent="-228600">
              <a:lnSpc>
                <a:spcPct val="90000"/>
              </a:lnSpc>
              <a:buFontTx/>
              <a:buAutoNum type="arabicPeriod" startAt="4"/>
            </a:pPr>
            <a:endParaRPr lang="en-US" sz="1200" dirty="0" smtClean="0"/>
          </a:p>
          <a:p>
            <a:pPr marL="228600" indent="-228600">
              <a:lnSpc>
                <a:spcPct val="90000"/>
              </a:lnSpc>
            </a:pPr>
            <a:r>
              <a:rPr lang="en-US" sz="1200" dirty="0" smtClean="0"/>
              <a:t>The SWAT organization in each county works with its local tobacco free partnership to pass policies that will de-normalize tobacco in their communities. Over 80% of current smokers began before age 18—a time when they are highly targeted by tobacco companies.  Because youth are targets of tobacco industry marketing, they must be stakeholders in the tobacco control movement.</a:t>
            </a:r>
          </a:p>
          <a:p>
            <a:pPr marL="228600" indent="-228600">
              <a:lnSpc>
                <a:spcPct val="90000"/>
              </a:lnSpc>
            </a:pPr>
            <a:r>
              <a:rPr lang="en-US" sz="1200" dirty="0" smtClean="0"/>
              <a:t>Youth have an irreplaceable role in policy advocacy as they challenge social norms and use their voice to fight for policies that will make tobacco less desirable, less acceptable and less accessible</a:t>
            </a:r>
          </a:p>
          <a:p>
            <a:pPr marL="228600" indent="-228600">
              <a:lnSpc>
                <a:spcPct val="90000"/>
              </a:lnSpc>
            </a:pPr>
            <a:endParaRPr lang="en-US" sz="1200" dirty="0" smtClean="0"/>
          </a:p>
          <a:p>
            <a:pPr marL="228600" indent="-228600">
              <a:lnSpc>
                <a:spcPct val="90000"/>
              </a:lnSpc>
            </a:pPr>
            <a:r>
              <a:rPr lang="en-US" sz="1200" dirty="0" smtClean="0"/>
              <a:t>Finally, it is our job to keep the tobacco issue a priority in our community….Remember, our vision is a tobacco free Florida.  This last role gives us a chance to participate in  national tobacco observances like Kick Butts Day and Through With Chew Week.  We can use these days to reach out to our peers with anti-tobacco messaging, recruit new members and educate our communities to support policy.  </a:t>
            </a:r>
          </a:p>
          <a:p>
            <a:endParaRPr lang="en-US" dirty="0"/>
          </a:p>
        </p:txBody>
      </p:sp>
      <p:sp>
        <p:nvSpPr>
          <p:cNvPr id="4" name="Slide Number Placeholder 3"/>
          <p:cNvSpPr>
            <a:spLocks noGrp="1"/>
          </p:cNvSpPr>
          <p:nvPr>
            <p:ph type="sldNum" sz="quarter" idx="10"/>
          </p:nvPr>
        </p:nvSpPr>
        <p:spPr/>
        <p:txBody>
          <a:bodyPr/>
          <a:lstStyle/>
          <a:p>
            <a:fld id="{DF07F3D3-C8FB-F740-8889-0466C4E0739B}" type="slidenum">
              <a:rPr lang="en-US" smtClean="0"/>
              <a:t>10</a:t>
            </a:fld>
            <a:endParaRPr lang="en-US"/>
          </a:p>
        </p:txBody>
      </p:sp>
    </p:spTree>
    <p:extLst>
      <p:ext uri="{BB962C8B-B14F-4D97-AF65-F5344CB8AC3E}">
        <p14:creationId xmlns:p14="http://schemas.microsoft.com/office/powerpoint/2010/main" val="343314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asking, “How does my SWAT club fit in?”  In the next few pages, we’ll take a closer look at each step and the activities that SWAT clubs can do in order to help get these policies passed.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07F3D3-C8FB-F740-8889-0466C4E0739B}" type="slidenum">
              <a:rPr lang="en-US" smtClean="0"/>
              <a:t>11</a:t>
            </a:fld>
            <a:endParaRPr lang="en-US"/>
          </a:p>
        </p:txBody>
      </p:sp>
    </p:spTree>
    <p:extLst>
      <p:ext uri="{BB962C8B-B14F-4D97-AF65-F5344CB8AC3E}">
        <p14:creationId xmlns:p14="http://schemas.microsoft.com/office/powerpoint/2010/main" val="2727257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t>The process to achieving each policy will be determined by many factors including the type of policy, the amount of community education needed and the support of decision makers who will pass the policy.  However, there are some basic steps that should be taken in order to be successful. </a:t>
            </a:r>
          </a:p>
          <a:p>
            <a:pPr>
              <a:lnSpc>
                <a:spcPct val="80000"/>
              </a:lnSpc>
            </a:pPr>
            <a:endParaRPr lang="en-US" sz="1200" dirty="0" smtClean="0"/>
          </a:p>
          <a:p>
            <a:pPr>
              <a:lnSpc>
                <a:spcPct val="80000"/>
              </a:lnSpc>
            </a:pPr>
            <a:r>
              <a:rPr lang="en-US" sz="1200" b="1" dirty="0" smtClean="0"/>
              <a:t>DATA COLLECTION AND SURVEILLENCE:</a:t>
            </a:r>
            <a:endParaRPr lang="en-US" sz="1200" dirty="0" smtClean="0"/>
          </a:p>
          <a:p>
            <a:pPr>
              <a:lnSpc>
                <a:spcPct val="80000"/>
              </a:lnSpc>
            </a:pPr>
            <a:r>
              <a:rPr lang="en-US" sz="1200" dirty="0" smtClean="0"/>
              <a:t>Collecting valuable information (data) about your problem can convince community members and decision makers about the need to support a tobacco policy.  SWAT clubs can perform vital tasks like researching tobacco industry trends and current marketing tactics, conducting retail surveys, interviewing key stakeholders, and creating  picture and video documentaries of the current tobacco landscape.  Once the initial surveillance activities are complete, your SWAT club can work to assimilate this information in a way that is persuasive to your community. </a:t>
            </a:r>
            <a:endParaRPr lang="en-US" sz="1200" b="1" dirty="0" smtClean="0"/>
          </a:p>
          <a:p>
            <a:pPr>
              <a:lnSpc>
                <a:spcPct val="80000"/>
              </a:lnSpc>
            </a:pPr>
            <a:r>
              <a:rPr lang="en-US" sz="1200" b="1" dirty="0" smtClean="0"/>
              <a:t>EDUCATE AND TRAIN ADVOCATES:</a:t>
            </a:r>
            <a:endParaRPr lang="en-US" sz="1200" dirty="0" smtClean="0"/>
          </a:p>
          <a:p>
            <a:pPr>
              <a:lnSpc>
                <a:spcPct val="80000"/>
              </a:lnSpc>
            </a:pPr>
            <a:r>
              <a:rPr lang="en-US" sz="1200" dirty="0" smtClean="0"/>
              <a:t>If you are going to be an advocate, you need to know your cause inside and out.  For SWAT members, this means understanding the tobacco issue and how the policies you support will impact tobacco use in Florida.  SWAT members should expect to participate in trainings in order to grow in their understanding of tobacco.  These trainings may be offered to you at your school or in your county.  We also host regional meetings, statewide meetings and web-based training sessions that you may be invited to.  The more you know about tobacco, the more committed you will become to ending the tobacco industry’s manipulative marketing practices.  </a:t>
            </a:r>
            <a:endParaRPr lang="en-US" sz="1200" b="1" dirty="0" smtClean="0"/>
          </a:p>
          <a:p>
            <a:pPr>
              <a:lnSpc>
                <a:spcPct val="80000"/>
              </a:lnSpc>
            </a:pPr>
            <a:r>
              <a:rPr lang="en-US" sz="1200" b="1" dirty="0" smtClean="0"/>
              <a:t>COMMUNITY MOBILIZATION</a:t>
            </a:r>
            <a:r>
              <a:rPr lang="en-US" sz="1200" dirty="0" smtClean="0"/>
              <a:t>:  SWAT members are expected to help plan and execute community activities that will raise awareness of tobacco issues.  These activities should be designed to educate about an existing tobacco problem and offer alternatives (policy) to solve these problems.  Community mobilization is a form of advocacy.  </a:t>
            </a:r>
            <a:r>
              <a:rPr lang="en-US" sz="1200" u="sng" dirty="0" smtClean="0"/>
              <a:t>Advocacy</a:t>
            </a:r>
            <a:r>
              <a:rPr lang="en-US" sz="1200" dirty="0" smtClean="0"/>
              <a:t>, as defined by Webster's Dictionary, </a:t>
            </a:r>
            <a:r>
              <a:rPr lang="en-US" sz="1200" i="1" dirty="0" smtClean="0"/>
              <a:t>is the act of speaking or writing in support of something</a:t>
            </a:r>
            <a:r>
              <a:rPr lang="en-US" sz="1200" dirty="0" smtClean="0"/>
              <a:t>.  An "advocate" is a person who pleads another's cause.  Since 1998 SWAT advocates have been working to fight Big Tobacco and their addictive products.  SWAT advocacy activities will vary depending on the audience you are trying to reach with your message.  For example, you may choose to participate in a community event, like a parade, in order to gain support for restricting the sale of flavored tobacco products.  Or, you may want to present to parent or civic organizations in the importance of tobacco free school campuses.  </a:t>
            </a:r>
            <a:endParaRPr lang="en-US" sz="1200" b="1" dirty="0" smtClean="0"/>
          </a:p>
          <a:p>
            <a:pPr>
              <a:lnSpc>
                <a:spcPct val="80000"/>
              </a:lnSpc>
            </a:pPr>
            <a:r>
              <a:rPr lang="en-US" sz="1200" b="1" dirty="0" smtClean="0"/>
              <a:t>MEDIA ADVOCACY:  </a:t>
            </a:r>
            <a:r>
              <a:rPr lang="en-US" sz="1200" dirty="0" smtClean="0"/>
              <a:t>Essential to many SWAT activities is the presence of the media, which helps to further the Tobacco Free Florida message.  The media has been an integral part of every campaign.  SWAT chapters are encouraged to and have done well in making contacts with local media.    There are lots of ways to use the media.  You can make public service announcements, create and broadcast short videos virally, hold press events, write articles in the newspaper, submit letters to the editor or even be a guest on local TV or radio shows.  Whatever you do, you should stay focused on your core message so that your community knows what you want to accomplish.  Utilizing the media to your advantage will help you spread your message to more people and gain community support.</a:t>
            </a:r>
            <a:endParaRPr lang="en-US" sz="1200" b="1" dirty="0" smtClean="0"/>
          </a:p>
          <a:p>
            <a:pPr>
              <a:lnSpc>
                <a:spcPct val="80000"/>
              </a:lnSpc>
            </a:pPr>
            <a:r>
              <a:rPr lang="en-US" sz="1200" b="1" dirty="0" smtClean="0"/>
              <a:t>PRESENCE AT MEETINGS:  </a:t>
            </a:r>
            <a:r>
              <a:rPr lang="en-US" sz="1200" dirty="0" smtClean="0"/>
              <a:t>Decision-maker education is a particular type of advocacy aimed at reaching community leaders who are in positions of influence to make policy changes.  After months (or maybe even longer) of researching, educating your community, and building support it is finally time to ask the decision makers to pass your policy.  SWAT members can certainly be the center of attention at any public meeting.  Youth take the spotlight when they speak with a genuine knowledge and concern for an issue.  SWAT members across the state are needed to meet with city and county officials and speak at public hearings to promote policy change.  </a:t>
            </a:r>
            <a:endParaRPr lang="en-US" sz="1200" b="1" dirty="0" smtClean="0"/>
          </a:p>
          <a:p>
            <a:pPr>
              <a:lnSpc>
                <a:spcPct val="80000"/>
              </a:lnSpc>
            </a:pPr>
            <a:r>
              <a:rPr lang="en-US" sz="1200" b="1" dirty="0" smtClean="0"/>
              <a:t>POLICY OR SYSTEMS CHANGE:  </a:t>
            </a:r>
            <a:r>
              <a:rPr lang="en-US" sz="1200" dirty="0" smtClean="0"/>
              <a:t>Working toward specific goals will give you a sense of purpose in all the time and hard work you dedicate to SWAT.  Once you reach a goal, like getting a policy passed, it is time to share that good news.  But don’t worry….there is still more work you can do.  Once a policy is passed, there are still steps that need to be taken in order to make sure it is implemented correctly.  For example, if your school district passes a 100% tobacco free campus policy, SWAT teams may be asked to help spread the message about cessation services to staff and students.  </a:t>
            </a:r>
            <a:endParaRPr lang="en-US" sz="1200" b="1" dirty="0" smtClean="0"/>
          </a:p>
          <a:p>
            <a:pPr>
              <a:lnSpc>
                <a:spcPct val="80000"/>
              </a:lnSpc>
            </a:pPr>
            <a:r>
              <a:rPr lang="en-US" sz="1200" b="1" dirty="0" smtClean="0"/>
              <a:t>MONITOR AND REPORT:  </a:t>
            </a:r>
            <a:r>
              <a:rPr lang="en-US" sz="1200" dirty="0" smtClean="0"/>
              <a:t>Once a policy is passed, advocates need to make sure it has the desired outcome.  SWAT clubs can participate in monitoring enforcement of policies, troubleshooting any challenges during policy implementation and reporting to decision makers the impact of the policy.  This will also allow SWAT to offer suggestions for improving any parts of the policy.</a:t>
            </a:r>
          </a:p>
          <a:p>
            <a:endParaRPr lang="en-US" dirty="0"/>
          </a:p>
        </p:txBody>
      </p:sp>
      <p:sp>
        <p:nvSpPr>
          <p:cNvPr id="4" name="Slide Number Placeholder 3"/>
          <p:cNvSpPr>
            <a:spLocks noGrp="1"/>
          </p:cNvSpPr>
          <p:nvPr>
            <p:ph type="sldNum" sz="quarter" idx="10"/>
          </p:nvPr>
        </p:nvSpPr>
        <p:spPr/>
        <p:txBody>
          <a:bodyPr/>
          <a:lstStyle/>
          <a:p>
            <a:fld id="{DF07F3D3-C8FB-F740-8889-0466C4E0739B}" type="slidenum">
              <a:rPr lang="en-US" smtClean="0"/>
              <a:t>12</a:t>
            </a:fld>
            <a:endParaRPr lang="en-US"/>
          </a:p>
        </p:txBody>
      </p:sp>
    </p:spTree>
    <p:extLst>
      <p:ext uri="{BB962C8B-B14F-4D97-AF65-F5344CB8AC3E}">
        <p14:creationId xmlns:p14="http://schemas.microsoft.com/office/powerpoint/2010/main" val="3702727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7F3D3-C8FB-F740-8889-0466C4E0739B}" type="slidenum">
              <a:rPr lang="en-US" smtClean="0"/>
              <a:t>13</a:t>
            </a:fld>
            <a:endParaRPr lang="en-US"/>
          </a:p>
        </p:txBody>
      </p:sp>
    </p:spTree>
    <p:extLst>
      <p:ext uri="{BB962C8B-B14F-4D97-AF65-F5344CB8AC3E}">
        <p14:creationId xmlns:p14="http://schemas.microsoft.com/office/powerpoint/2010/main" val="260407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SWAT’s mission statement is your main starting point. Our mission is very revealing….</a:t>
            </a:r>
          </a:p>
          <a:p>
            <a:r>
              <a:rPr lang="en-US" dirty="0" smtClean="0"/>
              <a:t>We are an organization whose members take their outrage against the tobacco industry and turn it into action. Big Tobacco is still spending millions in Florida to recruit new users and keep their current ones; our mission empowers us to challenge what society thinks is normal and expose the tobacco industry’s role in the tobacco epidemic. Our mission motivates us to make a long term impact that will change the way future generations view tobacco; that means we need to change the environment so that tobacco is less desirable, less acceptable, and less accessible.</a:t>
            </a:r>
          </a:p>
          <a:p>
            <a:endParaRPr lang="en-US" dirty="0"/>
          </a:p>
        </p:txBody>
      </p:sp>
      <p:sp>
        <p:nvSpPr>
          <p:cNvPr id="4" name="Slide Number Placeholder 3"/>
          <p:cNvSpPr>
            <a:spLocks noGrp="1"/>
          </p:cNvSpPr>
          <p:nvPr>
            <p:ph type="sldNum" sz="quarter" idx="10"/>
          </p:nvPr>
        </p:nvSpPr>
        <p:spPr/>
        <p:txBody>
          <a:bodyPr/>
          <a:lstStyle/>
          <a:p>
            <a:fld id="{DF07F3D3-C8FB-F740-8889-0466C4E0739B}" type="slidenum">
              <a:rPr lang="en-US" smtClean="0"/>
              <a:t>2</a:t>
            </a:fld>
            <a:endParaRPr lang="en-US"/>
          </a:p>
        </p:txBody>
      </p:sp>
    </p:spTree>
    <p:extLst>
      <p:ext uri="{BB962C8B-B14F-4D97-AF65-F5344CB8AC3E}">
        <p14:creationId xmlns:p14="http://schemas.microsoft.com/office/powerpoint/2010/main" val="2460333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t>In August 1997, Florida won an $11.3 billion settlement against Big Tobacco. The state had sued the tobacco companies in an effort to reclaim the money they had spent in tobacco-related Medicaid expenses. As a result of that settlement, in March 1998, about 500 youth from across the state met to address the growing smoking problem in Florida.  What emerged was a statewide youth anti-tobacco organization that was poised to fight the tobacco industry and expose their deceitful marketing tactics. We call it SWAT.</a:t>
            </a:r>
          </a:p>
          <a:p>
            <a:pPr>
              <a:lnSpc>
                <a:spcPct val="80000"/>
              </a:lnSpc>
            </a:pPr>
            <a:endParaRPr lang="en-US" sz="1200" dirty="0" smtClean="0"/>
          </a:p>
          <a:p>
            <a:pPr>
              <a:lnSpc>
                <a:spcPct val="80000"/>
              </a:lnSpc>
            </a:pPr>
            <a:r>
              <a:rPr lang="en-US" sz="1200" dirty="0" smtClean="0"/>
              <a:t>In 2003, the tobacco prevention budget was cut.  Our program and the SWAT organization survived on a $1 million dollar budget for two years.  Even during the “lean years” the Department of Health was committed to maintaining the SWAT organization as best it could.  We continued to hold a yearly teen tobacco summit and two statewide meetings. Our infrastructure suffered, however.  Due to loss of staff at the local level and the inability to keep even the most committed advocates engaged, many county SWAT chapters died out.</a:t>
            </a:r>
          </a:p>
          <a:p>
            <a:pPr>
              <a:lnSpc>
                <a:spcPct val="80000"/>
              </a:lnSpc>
            </a:pPr>
            <a:endParaRPr lang="en-US" sz="1200" dirty="0" smtClean="0"/>
          </a:p>
          <a:p>
            <a:pPr>
              <a:lnSpc>
                <a:spcPct val="80000"/>
              </a:lnSpc>
            </a:pPr>
            <a:r>
              <a:rPr lang="en-US" sz="1200" dirty="0" smtClean="0"/>
              <a:t>In July 2005, the tobacco program received a slight increase in funding.  Counties that received the additional tobacco funds were encouraged to re-build their SWAT organization, however, it was not mandated.  The local SWAT organizations began to emerge again, but there was not an emphasis on the statewide organization.  Many counties worked with youth in SWAT to raise awareness of tobacco issues and have advocacy events.  We were still lacking, however, a clear direction.</a:t>
            </a:r>
          </a:p>
          <a:p>
            <a:pPr>
              <a:lnSpc>
                <a:spcPct val="80000"/>
              </a:lnSpc>
            </a:pPr>
            <a:endParaRPr lang="en-US" sz="1200" dirty="0" smtClean="0"/>
          </a:p>
          <a:p>
            <a:pPr>
              <a:lnSpc>
                <a:spcPct val="80000"/>
              </a:lnSpc>
            </a:pPr>
            <a:r>
              <a:rPr lang="en-US" sz="1200" dirty="0" smtClean="0"/>
              <a:t>In 2008, SWAT held its first statewide meeting in two years.  Youth from each county met to re-vise their mission statement and re-define their role in tobacco control.  They were trained in CDC Best Practices and how to effect long term policy change.  Youth also elected a 12 member Youth Advocacy Board to represent them and work with the Bureau of Tobacco Prevention Program. The statewide meetings continued as youth met again in September of 2009 and again in 2012.</a:t>
            </a:r>
          </a:p>
          <a:p>
            <a:pPr>
              <a:lnSpc>
                <a:spcPct val="80000"/>
              </a:lnSpc>
            </a:pPr>
            <a:endParaRPr lang="en-US" sz="1200" dirty="0" smtClean="0"/>
          </a:p>
          <a:p>
            <a:pPr>
              <a:lnSpc>
                <a:spcPct val="80000"/>
              </a:lnSpc>
            </a:pPr>
            <a:r>
              <a:rPr lang="en-US" sz="1200" dirty="0" smtClean="0"/>
              <a:t>From 2010 through 2012, the SWAT organization has grown in its membership and its tactics.  We are still a youth empowered organization committed to exposing the manipulative tactics of tobacco companies.  SWAT also works toward long term policy changes that will keep tobacco companies from marketing their addictive products.  </a:t>
            </a:r>
          </a:p>
          <a:p>
            <a:pPr>
              <a:lnSpc>
                <a:spcPct val="80000"/>
              </a:lnSpc>
            </a:pPr>
            <a:endParaRPr lang="en-US" sz="1200" dirty="0" smtClean="0"/>
          </a:p>
          <a:p>
            <a:pPr>
              <a:lnSpc>
                <a:spcPct val="80000"/>
              </a:lnSpc>
            </a:pPr>
            <a:r>
              <a:rPr lang="en-US" sz="1200" dirty="0" smtClean="0"/>
              <a:t>Today, every county in the Florida has at least one SWAT Chapter.  Many counties also have multiple school and community SWAT clubs that work together to advocate for policies.  </a:t>
            </a:r>
          </a:p>
          <a:p>
            <a:endParaRPr lang="en-US" dirty="0"/>
          </a:p>
        </p:txBody>
      </p:sp>
      <p:sp>
        <p:nvSpPr>
          <p:cNvPr id="4" name="Slide Number Placeholder 3"/>
          <p:cNvSpPr>
            <a:spLocks noGrp="1"/>
          </p:cNvSpPr>
          <p:nvPr>
            <p:ph type="sldNum" sz="quarter" idx="10"/>
          </p:nvPr>
        </p:nvSpPr>
        <p:spPr/>
        <p:txBody>
          <a:bodyPr/>
          <a:lstStyle/>
          <a:p>
            <a:fld id="{DF07F3D3-C8FB-F740-8889-0466C4E0739B}" type="slidenum">
              <a:rPr lang="en-US" smtClean="0"/>
              <a:t>3</a:t>
            </a:fld>
            <a:endParaRPr lang="en-US"/>
          </a:p>
        </p:txBody>
      </p:sp>
    </p:spTree>
    <p:extLst>
      <p:ext uri="{BB962C8B-B14F-4D97-AF65-F5344CB8AC3E}">
        <p14:creationId xmlns:p14="http://schemas.microsoft.com/office/powerpoint/2010/main" val="2905396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t>In August 1997, Florida won an $11.3 billion settlement against Big Tobacco. The state had sued the tobacco companies in an effort to reclaim the money they had spent in tobacco-related Medicaid expenses. As a result of that settlement, in March 1998, about 500 youth from across the state met to address the growing smoking problem in Florida.  What emerged was a statewide youth anti-tobacco organization that was poised to fight the tobacco industry and expose their deceitful marketing tactics. We call it SWAT.</a:t>
            </a:r>
          </a:p>
          <a:p>
            <a:pPr>
              <a:lnSpc>
                <a:spcPct val="80000"/>
              </a:lnSpc>
            </a:pPr>
            <a:endParaRPr lang="en-US" sz="1200" dirty="0" smtClean="0"/>
          </a:p>
          <a:p>
            <a:pPr>
              <a:lnSpc>
                <a:spcPct val="80000"/>
              </a:lnSpc>
            </a:pPr>
            <a:r>
              <a:rPr lang="en-US" sz="1200" dirty="0" smtClean="0"/>
              <a:t>In 2003, the tobacco prevention budget was cut.  Our program and the SWAT organization survived on a $1 million dollar budget for two years.  Even during the “lean years” the Department of Health was committed to maintaining the SWAT organization as best it could.  We continued to hold a yearly teen tobacco summit and two statewide meetings. Our infrastructure suffered, however.  Due to loss of staff at the local level and the inability to keep even the most committed advocates engaged, many county SWAT chapters died out.</a:t>
            </a:r>
          </a:p>
          <a:p>
            <a:pPr>
              <a:lnSpc>
                <a:spcPct val="80000"/>
              </a:lnSpc>
            </a:pPr>
            <a:endParaRPr lang="en-US" sz="1200" dirty="0" smtClean="0"/>
          </a:p>
          <a:p>
            <a:pPr>
              <a:lnSpc>
                <a:spcPct val="80000"/>
              </a:lnSpc>
            </a:pPr>
            <a:r>
              <a:rPr lang="en-US" sz="1200" dirty="0" smtClean="0"/>
              <a:t>In July 2005, the tobacco program received a slight increase in funding.  Counties that received the additional tobacco funds were encouraged to re-build their SWAT organization, however, it was not mandated.  The local SWAT organizations began to emerge again, but there was not an emphasis on the statewide organization.  Many counties worked with youth in SWAT to raise awareness of tobacco issues and have advocacy events.  We were still lacking, however, a clear direction.</a:t>
            </a:r>
          </a:p>
          <a:p>
            <a:pPr>
              <a:lnSpc>
                <a:spcPct val="80000"/>
              </a:lnSpc>
            </a:pPr>
            <a:endParaRPr lang="en-US" sz="1200" dirty="0" smtClean="0"/>
          </a:p>
          <a:p>
            <a:pPr>
              <a:lnSpc>
                <a:spcPct val="80000"/>
              </a:lnSpc>
            </a:pPr>
            <a:r>
              <a:rPr lang="en-US" sz="1200" dirty="0" smtClean="0"/>
              <a:t>In 2008, SWAT held its first statewide meeting in two years.  Youth from each county met to re-vise their mission statement and re-define their role in tobacco control.  They were trained in CDC Best Practices and how to effect long term policy change.  Youth also elected a 12 member Youth Advocacy Board to represent them and work with the Bureau of Tobacco Prevention Program. The statewide meetings continued as youth met again in September of 2009 and again in 2012.</a:t>
            </a:r>
          </a:p>
          <a:p>
            <a:pPr>
              <a:lnSpc>
                <a:spcPct val="80000"/>
              </a:lnSpc>
            </a:pPr>
            <a:endParaRPr lang="en-US" sz="1200" dirty="0" smtClean="0"/>
          </a:p>
          <a:p>
            <a:pPr>
              <a:lnSpc>
                <a:spcPct val="80000"/>
              </a:lnSpc>
            </a:pPr>
            <a:r>
              <a:rPr lang="en-US" sz="1200" dirty="0" smtClean="0"/>
              <a:t>From 2010 through 2012, the SWAT organization has grown in its membership and its tactics.  We are still a youth empowered organization committed to exposing the manipulative tactics of tobacco companies.  SWAT also works toward long term policy changes that will keep tobacco companies from marketing their addictive products.  </a:t>
            </a:r>
          </a:p>
          <a:p>
            <a:pPr>
              <a:lnSpc>
                <a:spcPct val="80000"/>
              </a:lnSpc>
            </a:pPr>
            <a:endParaRPr lang="en-US" sz="1200" dirty="0" smtClean="0"/>
          </a:p>
          <a:p>
            <a:pPr>
              <a:lnSpc>
                <a:spcPct val="80000"/>
              </a:lnSpc>
            </a:pPr>
            <a:r>
              <a:rPr lang="en-US" sz="1200" dirty="0" smtClean="0"/>
              <a:t>Today, every county in the Florida has at least one SWAT Chapter.  Many counties also have multiple school and community SWAT clubs that work together to advocate for policies.  </a:t>
            </a:r>
          </a:p>
          <a:p>
            <a:endParaRPr lang="en-US" dirty="0"/>
          </a:p>
        </p:txBody>
      </p:sp>
      <p:sp>
        <p:nvSpPr>
          <p:cNvPr id="4" name="Slide Number Placeholder 3"/>
          <p:cNvSpPr>
            <a:spLocks noGrp="1"/>
          </p:cNvSpPr>
          <p:nvPr>
            <p:ph type="sldNum" sz="quarter" idx="10"/>
          </p:nvPr>
        </p:nvSpPr>
        <p:spPr/>
        <p:txBody>
          <a:bodyPr/>
          <a:lstStyle/>
          <a:p>
            <a:fld id="{DF07F3D3-C8FB-F740-8889-0466C4E0739B}" type="slidenum">
              <a:rPr lang="en-US" smtClean="0"/>
              <a:t>4</a:t>
            </a:fld>
            <a:endParaRPr lang="en-US"/>
          </a:p>
        </p:txBody>
      </p:sp>
    </p:spTree>
    <p:extLst>
      <p:ext uri="{BB962C8B-B14F-4D97-AF65-F5344CB8AC3E}">
        <p14:creationId xmlns:p14="http://schemas.microsoft.com/office/powerpoint/2010/main" val="273256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of the work SWAT has done, we’ve had some great success in Florida. As you can see, youth cigarette and smokeless use rates are have decreased.  In addition to these decreases, we have seen decreases in youth cigar use and youth exposure to secondhand smoke.  These successes are a result from not only SWAT’s efforts in each county, but the combined work of our county tobacco free partnerships, our state media campaign and our state’s cessation resources that help smokers quit.</a:t>
            </a:r>
          </a:p>
          <a:p>
            <a:endParaRPr lang="en-US" dirty="0" smtClean="0"/>
          </a:p>
          <a:p>
            <a:r>
              <a:rPr lang="en-US" dirty="0" smtClean="0"/>
              <a:t>But there is still work to be done.  </a:t>
            </a:r>
          </a:p>
          <a:p>
            <a:endParaRPr lang="en-US" dirty="0"/>
          </a:p>
        </p:txBody>
      </p:sp>
      <p:sp>
        <p:nvSpPr>
          <p:cNvPr id="4" name="Slide Number Placeholder 3"/>
          <p:cNvSpPr>
            <a:spLocks noGrp="1"/>
          </p:cNvSpPr>
          <p:nvPr>
            <p:ph type="sldNum" sz="quarter" idx="10"/>
          </p:nvPr>
        </p:nvSpPr>
        <p:spPr/>
        <p:txBody>
          <a:bodyPr/>
          <a:lstStyle/>
          <a:p>
            <a:fld id="{DF07F3D3-C8FB-F740-8889-0466C4E0739B}" type="slidenum">
              <a:rPr lang="en-US" smtClean="0"/>
              <a:t>5</a:t>
            </a:fld>
            <a:endParaRPr lang="en-US"/>
          </a:p>
        </p:txBody>
      </p:sp>
    </p:spTree>
    <p:extLst>
      <p:ext uri="{BB962C8B-B14F-4D97-AF65-F5344CB8AC3E}">
        <p14:creationId xmlns:p14="http://schemas.microsoft.com/office/powerpoint/2010/main" val="1137535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SWAT has a basic structure throughout the state.  There is a SWAT Chapter in every county in Florida.  There are also SWAT clubs that operate in middle schools, high schools and community centers across the state.  SWAT Chapters consist of members from a county that may also below to their school or community-based SWAT Club.  The members of the SWAT Chapter work with the tobacco free partnership in their county to make sure progress is being made toward policy change.  They also communicate what activities are needed to meet our policy goals.  SWAT clubs function mostly at the school or community center level.  They have representatives on the SWAT Chapter.  They not only conduct activities to support the policies we are trying to pass, they are also involved in anti-tobacco educational outreach within their school and local communities.  </a:t>
            </a:r>
          </a:p>
          <a:p>
            <a:endParaRPr lang="en-US" dirty="0"/>
          </a:p>
        </p:txBody>
      </p:sp>
      <p:sp>
        <p:nvSpPr>
          <p:cNvPr id="4" name="Slide Number Placeholder 3"/>
          <p:cNvSpPr>
            <a:spLocks noGrp="1"/>
          </p:cNvSpPr>
          <p:nvPr>
            <p:ph type="sldNum" sz="quarter" idx="10"/>
          </p:nvPr>
        </p:nvSpPr>
        <p:spPr/>
        <p:txBody>
          <a:bodyPr/>
          <a:lstStyle/>
          <a:p>
            <a:fld id="{DF07F3D3-C8FB-F740-8889-0466C4E0739B}" type="slidenum">
              <a:rPr lang="en-US" smtClean="0"/>
              <a:t>6</a:t>
            </a:fld>
            <a:endParaRPr lang="en-US"/>
          </a:p>
        </p:txBody>
      </p:sp>
    </p:spTree>
    <p:extLst>
      <p:ext uri="{BB962C8B-B14F-4D97-AF65-F5344CB8AC3E}">
        <p14:creationId xmlns:p14="http://schemas.microsoft.com/office/powerpoint/2010/main" val="2946768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SWAT has a basic structure throughout the state.  There is a SWAT Chapter in every county in Florida.  There are also SWAT clubs that operate in middle schools, high schools and community centers across the state.  SWAT Chapters consist of members from a county that may also below to their school or community-based SWAT Club.  The members of the SWAT Chapter work with the tobacco free partnership in their county to make sure progress is being made toward policy change.  They also communicate what activities are needed to meet our policy goals.  SWAT clubs function mostly at the school or community center level.  They have representatives on the SWAT Chapter.  They not only conduct activities to support the policies we are trying to pass, they are also involved in anti-tobacco educational outreach within their school and local communities.  </a:t>
            </a:r>
          </a:p>
          <a:p>
            <a:endParaRPr lang="en-US" sz="1200" dirty="0" smtClean="0"/>
          </a:p>
          <a:p>
            <a:r>
              <a:rPr lang="en-US" sz="1200" dirty="0" smtClean="0"/>
              <a:t>The key to many of SWAT’s accomplishments has been and continues to be the work of the SWAT Chapters and its school/community-based clubs.  County SWAT Chapters and school/community-based clubs are the grassroots arm of SWAT- and they are critical to achieving our goals.  SWAT is also expected to work closely with each of the county Tobacco Free Partnerships.  In fact, it is required that 25% of each TFP be comprised of youth.  SWAT works to integrate the talents of adults and youth in order to combat the manipulation of youth by the tobacco industry. </a:t>
            </a:r>
          </a:p>
          <a:p>
            <a:endParaRPr lang="en-US" sz="1200" dirty="0" smtClean="0"/>
          </a:p>
          <a:p>
            <a:r>
              <a:rPr lang="en-US" sz="1200" dirty="0" smtClean="0"/>
              <a:t>Although some counties may vary slightly in how the SWAT youth participate with the tobacco free partnership, one common standard remains:  there is a direct connection between the work of SWAT and the policies each tobacco free partnership is seeking.</a:t>
            </a:r>
          </a:p>
          <a:p>
            <a:endParaRPr lang="en-US" dirty="0"/>
          </a:p>
        </p:txBody>
      </p:sp>
      <p:sp>
        <p:nvSpPr>
          <p:cNvPr id="4" name="Slide Number Placeholder 3"/>
          <p:cNvSpPr>
            <a:spLocks noGrp="1"/>
          </p:cNvSpPr>
          <p:nvPr>
            <p:ph type="sldNum" sz="quarter" idx="10"/>
          </p:nvPr>
        </p:nvSpPr>
        <p:spPr/>
        <p:txBody>
          <a:bodyPr/>
          <a:lstStyle/>
          <a:p>
            <a:fld id="{DF07F3D3-C8FB-F740-8889-0466C4E0739B}" type="slidenum">
              <a:rPr lang="en-US" smtClean="0"/>
              <a:t>7</a:t>
            </a:fld>
            <a:endParaRPr lang="en-US"/>
          </a:p>
        </p:txBody>
      </p:sp>
    </p:spTree>
    <p:extLst>
      <p:ext uri="{BB962C8B-B14F-4D97-AF65-F5344CB8AC3E}">
        <p14:creationId xmlns:p14="http://schemas.microsoft.com/office/powerpoint/2010/main" val="3905652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r>
              <a:rPr lang="en-US" sz="1000" dirty="0" smtClean="0"/>
              <a:t>SWAT operates on both a state and local level.  Each year, SWAT members elect a Youth Advocacy Board to represent and lead them at the state level.  The Youth Advocacy Board (YAB) is the twelve member executive committee of SWAT.  The YAB consists of three Students Working Against Tobacco members representing each of the four regions in Florida.  The purpose of the YAB is to:</a:t>
            </a:r>
          </a:p>
          <a:p>
            <a:pPr marL="742950" lvl="1" indent="-285750">
              <a:buFontTx/>
              <a:buChar char="•"/>
            </a:pPr>
            <a:r>
              <a:rPr lang="en-US" sz="1000" dirty="0" smtClean="0"/>
              <a:t>Work toward the goals, objectives and mission of the Students Working Against Tobacco organization and the Bureau of Tobacco Prevention Program;</a:t>
            </a:r>
          </a:p>
          <a:p>
            <a:pPr marL="742950" lvl="1" indent="-285750">
              <a:buFontTx/>
              <a:buChar char="•"/>
            </a:pPr>
            <a:r>
              <a:rPr lang="en-US" sz="1000" dirty="0" smtClean="0"/>
              <a:t>Coordinate local SWAT organizations in their movement against the tobacco industry;  </a:t>
            </a:r>
          </a:p>
          <a:p>
            <a:pPr marL="742950" lvl="1" indent="-285750">
              <a:buFontTx/>
              <a:buChar char="•"/>
            </a:pPr>
            <a:r>
              <a:rPr lang="en-US" sz="1000" dirty="0" smtClean="0"/>
              <a:t>Serve in a leadership role in youth tobacco prevention with the Bureau of Tobacco Prevention Program;  </a:t>
            </a:r>
          </a:p>
          <a:p>
            <a:pPr marL="742950" lvl="1" indent="-285750">
              <a:buFontTx/>
              <a:buChar char="•"/>
            </a:pPr>
            <a:r>
              <a:rPr lang="en-US" sz="1000" dirty="0" smtClean="0"/>
              <a:t>Maintain communication between the Bureau of Tobacco Prevention Program and the statewide members of Students Working Against Tobacco</a:t>
            </a:r>
          </a:p>
          <a:p>
            <a:pPr marL="742950" lvl="1" indent="-285750">
              <a:buFontTx/>
              <a:buChar char="•"/>
            </a:pPr>
            <a:r>
              <a:rPr lang="en-US" sz="1000" dirty="0" smtClean="0"/>
              <a:t>Represent youth from the four regions within the Bureau of Tobacco Prevention Program when planning regional and state initiatives; </a:t>
            </a:r>
          </a:p>
          <a:p>
            <a:pPr marL="742950" lvl="1" indent="-285750">
              <a:buFontTx/>
              <a:buChar char="•"/>
            </a:pPr>
            <a:r>
              <a:rPr lang="en-US" sz="1000" dirty="0" smtClean="0"/>
              <a:t>Provide relevant updates to the Tobacco Advisory Council regarding the successes, challenges, opportunities and gaps of the statewide Students Working Against Tobacco organization;</a:t>
            </a:r>
          </a:p>
          <a:p>
            <a:pPr marL="742950" lvl="1" indent="-285750">
              <a:buFontTx/>
              <a:buChar char="•"/>
            </a:pPr>
            <a:r>
              <a:rPr lang="en-US" sz="1000" dirty="0" smtClean="0"/>
              <a:t>Educate and direct Students Working Against Tobacco members in tobacco issues and skills that will empower them to change local tobacco norms.</a:t>
            </a:r>
          </a:p>
          <a:p>
            <a:endParaRPr lang="en-US" dirty="0"/>
          </a:p>
        </p:txBody>
      </p:sp>
      <p:sp>
        <p:nvSpPr>
          <p:cNvPr id="4" name="Slide Number Placeholder 3"/>
          <p:cNvSpPr>
            <a:spLocks noGrp="1"/>
          </p:cNvSpPr>
          <p:nvPr>
            <p:ph type="sldNum" sz="quarter" idx="10"/>
          </p:nvPr>
        </p:nvSpPr>
        <p:spPr/>
        <p:txBody>
          <a:bodyPr/>
          <a:lstStyle/>
          <a:p>
            <a:fld id="{DF07F3D3-C8FB-F740-8889-0466C4E0739B}" type="slidenum">
              <a:rPr lang="en-US" smtClean="0"/>
              <a:t>8</a:t>
            </a:fld>
            <a:endParaRPr lang="en-US"/>
          </a:p>
        </p:txBody>
      </p:sp>
    </p:spTree>
    <p:extLst>
      <p:ext uri="{BB962C8B-B14F-4D97-AF65-F5344CB8AC3E}">
        <p14:creationId xmlns:p14="http://schemas.microsoft.com/office/powerpoint/2010/main" val="829944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endParaRPr lang="en-US" dirty="0" smtClean="0"/>
          </a:p>
          <a:p>
            <a:pPr>
              <a:spcBef>
                <a:spcPct val="0"/>
              </a:spcBef>
            </a:pPr>
            <a:r>
              <a:rPr lang="en-US" dirty="0" smtClean="0"/>
              <a:t>This is a map showing the counties within their “SWAT region”.  Regions also work together to host trainings and events.  Sometimes regions hold conference calls to share information or plan events.  Youth from any SWAT club are welcome to join these calls.  In addition, SWAT holds monthly calls that are open to any SWAT member in the state.  These calls occur the last Thursday of each month.  Just ask your SWAT Advisor or SWAT Coordinator for more information about how to participate in these calls.  </a:t>
            </a:r>
          </a:p>
          <a:p>
            <a:endParaRPr lang="en-US" dirty="0"/>
          </a:p>
        </p:txBody>
      </p:sp>
      <p:sp>
        <p:nvSpPr>
          <p:cNvPr id="4" name="Slide Number Placeholder 3"/>
          <p:cNvSpPr>
            <a:spLocks noGrp="1"/>
          </p:cNvSpPr>
          <p:nvPr>
            <p:ph type="sldNum" sz="quarter" idx="10"/>
          </p:nvPr>
        </p:nvSpPr>
        <p:spPr/>
        <p:txBody>
          <a:bodyPr/>
          <a:lstStyle/>
          <a:p>
            <a:fld id="{DF07F3D3-C8FB-F740-8889-0466C4E0739B}" type="slidenum">
              <a:rPr lang="en-US" smtClean="0"/>
              <a:t>9</a:t>
            </a:fld>
            <a:endParaRPr lang="en-US"/>
          </a:p>
        </p:txBody>
      </p:sp>
    </p:spTree>
    <p:extLst>
      <p:ext uri="{BB962C8B-B14F-4D97-AF65-F5344CB8AC3E}">
        <p14:creationId xmlns:p14="http://schemas.microsoft.com/office/powerpoint/2010/main" val="12895709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536A6A-FC05-4143-A937-26144011B000}" type="datetimeFigureOut">
              <a:rPr lang="en-US" smtClean="0"/>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D19B2-8CD7-1A43-BE1B-5AE9B892B9AE}" type="slidenum">
              <a:rPr lang="en-US" smtClean="0"/>
              <a:t>‹#›</a:t>
            </a:fld>
            <a:endParaRPr lang="en-US"/>
          </a:p>
        </p:txBody>
      </p:sp>
      <p:pic>
        <p:nvPicPr>
          <p:cNvPr id="8" name="Picture 7" descr="Powerpoint TemplateNOV.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59" y="-187326"/>
            <a:ext cx="9205259" cy="7113155"/>
          </a:xfrm>
          <a:prstGeom prst="rect">
            <a:avLst/>
          </a:prstGeom>
        </p:spPr>
      </p:pic>
      <p:pic>
        <p:nvPicPr>
          <p:cNvPr id="9" name="Picture 8" descr="Powerpoint TemplateA.cov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9" y="-187327"/>
            <a:ext cx="9205259" cy="7113155"/>
          </a:xfrm>
          <a:prstGeom prst="rect">
            <a:avLst/>
          </a:prstGeom>
        </p:spPr>
      </p:pic>
    </p:spTree>
    <p:extLst>
      <p:ext uri="{BB962C8B-B14F-4D97-AF65-F5344CB8AC3E}">
        <p14:creationId xmlns:p14="http://schemas.microsoft.com/office/powerpoint/2010/main" val="87912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36A6A-FC05-4143-A937-26144011B000}" type="datetimeFigureOut">
              <a:rPr lang="en-US" smtClean="0"/>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D19B2-8CD7-1A43-BE1B-5AE9B892B9AE}" type="slidenum">
              <a:rPr lang="en-US" smtClean="0"/>
              <a:t>‹#›</a:t>
            </a:fld>
            <a:endParaRPr lang="en-US"/>
          </a:p>
        </p:txBody>
      </p:sp>
    </p:spTree>
    <p:extLst>
      <p:ext uri="{BB962C8B-B14F-4D97-AF65-F5344CB8AC3E}">
        <p14:creationId xmlns:p14="http://schemas.microsoft.com/office/powerpoint/2010/main" val="1246675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36A6A-FC05-4143-A937-26144011B000}" type="datetimeFigureOut">
              <a:rPr lang="en-US" smtClean="0"/>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D19B2-8CD7-1A43-BE1B-5AE9B892B9AE}" type="slidenum">
              <a:rPr lang="en-US" smtClean="0"/>
              <a:t>‹#›</a:t>
            </a:fld>
            <a:endParaRPr lang="en-US"/>
          </a:p>
        </p:txBody>
      </p:sp>
    </p:spTree>
    <p:extLst>
      <p:ext uri="{BB962C8B-B14F-4D97-AF65-F5344CB8AC3E}">
        <p14:creationId xmlns:p14="http://schemas.microsoft.com/office/powerpoint/2010/main" val="44013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536A6A-FC05-4143-A937-26144011B000}" type="datetimeFigureOut">
              <a:rPr lang="en-US" smtClean="0"/>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D19B2-8CD7-1A43-BE1B-5AE9B892B9AE}" type="slidenum">
              <a:rPr lang="en-US" smtClean="0"/>
              <a:t>‹#›</a:t>
            </a:fld>
            <a:endParaRPr lang="en-US"/>
          </a:p>
        </p:txBody>
      </p:sp>
    </p:spTree>
    <p:extLst>
      <p:ext uri="{BB962C8B-B14F-4D97-AF65-F5344CB8AC3E}">
        <p14:creationId xmlns:p14="http://schemas.microsoft.com/office/powerpoint/2010/main" val="2455703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536A6A-FC05-4143-A937-26144011B000}" type="datetimeFigureOut">
              <a:rPr lang="en-US" smtClean="0"/>
              <a:t>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D19B2-8CD7-1A43-BE1B-5AE9B892B9AE}" type="slidenum">
              <a:rPr lang="en-US" smtClean="0"/>
              <a:t>‹#›</a:t>
            </a:fld>
            <a:endParaRPr lang="en-US"/>
          </a:p>
        </p:txBody>
      </p:sp>
    </p:spTree>
    <p:extLst>
      <p:ext uri="{BB962C8B-B14F-4D97-AF65-F5344CB8AC3E}">
        <p14:creationId xmlns:p14="http://schemas.microsoft.com/office/powerpoint/2010/main" val="365619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536A6A-FC05-4143-A937-26144011B000}" type="datetimeFigureOut">
              <a:rPr lang="en-US" smtClean="0"/>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D19B2-8CD7-1A43-BE1B-5AE9B892B9AE}" type="slidenum">
              <a:rPr lang="en-US" smtClean="0"/>
              <a:t>‹#›</a:t>
            </a:fld>
            <a:endParaRPr lang="en-US"/>
          </a:p>
        </p:txBody>
      </p:sp>
    </p:spTree>
    <p:extLst>
      <p:ext uri="{BB962C8B-B14F-4D97-AF65-F5344CB8AC3E}">
        <p14:creationId xmlns:p14="http://schemas.microsoft.com/office/powerpoint/2010/main" val="262138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536A6A-FC05-4143-A937-26144011B000}" type="datetimeFigureOut">
              <a:rPr lang="en-US" smtClean="0"/>
              <a:t>11/5/2012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DD19B2-8CD7-1A43-BE1B-5AE9B892B9AE}" type="slidenum">
              <a:rPr lang="en-US" smtClean="0"/>
              <a:t>‹#›</a:t>
            </a:fld>
            <a:endParaRPr lang="en-US"/>
          </a:p>
        </p:txBody>
      </p:sp>
    </p:spTree>
    <p:extLst>
      <p:ext uri="{BB962C8B-B14F-4D97-AF65-F5344CB8AC3E}">
        <p14:creationId xmlns:p14="http://schemas.microsoft.com/office/powerpoint/2010/main" val="274466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536A6A-FC05-4143-A937-26144011B000}" type="datetimeFigureOut">
              <a:rPr lang="en-US" smtClean="0"/>
              <a:t>11/5/2012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DD19B2-8CD7-1A43-BE1B-5AE9B892B9AE}" type="slidenum">
              <a:rPr lang="en-US" smtClean="0"/>
              <a:t>‹#›</a:t>
            </a:fld>
            <a:endParaRPr lang="en-US"/>
          </a:p>
        </p:txBody>
      </p:sp>
    </p:spTree>
    <p:extLst>
      <p:ext uri="{BB962C8B-B14F-4D97-AF65-F5344CB8AC3E}">
        <p14:creationId xmlns:p14="http://schemas.microsoft.com/office/powerpoint/2010/main" val="1347998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36A6A-FC05-4143-A937-26144011B000}" type="datetimeFigureOut">
              <a:rPr lang="en-US" smtClean="0"/>
              <a:t>11/5/2012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DD19B2-8CD7-1A43-BE1B-5AE9B892B9AE}" type="slidenum">
              <a:rPr lang="en-US" smtClean="0"/>
              <a:t>‹#›</a:t>
            </a:fld>
            <a:endParaRPr lang="en-US"/>
          </a:p>
        </p:txBody>
      </p:sp>
    </p:spTree>
    <p:extLst>
      <p:ext uri="{BB962C8B-B14F-4D97-AF65-F5344CB8AC3E}">
        <p14:creationId xmlns:p14="http://schemas.microsoft.com/office/powerpoint/2010/main" val="3105899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36A6A-FC05-4143-A937-26144011B000}" type="datetimeFigureOut">
              <a:rPr lang="en-US" smtClean="0"/>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D19B2-8CD7-1A43-BE1B-5AE9B892B9AE}" type="slidenum">
              <a:rPr lang="en-US" smtClean="0"/>
              <a:t>‹#›</a:t>
            </a:fld>
            <a:endParaRPr lang="en-US"/>
          </a:p>
        </p:txBody>
      </p:sp>
    </p:spTree>
    <p:extLst>
      <p:ext uri="{BB962C8B-B14F-4D97-AF65-F5344CB8AC3E}">
        <p14:creationId xmlns:p14="http://schemas.microsoft.com/office/powerpoint/2010/main" val="303013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536A6A-FC05-4143-A937-26144011B000}" type="datetimeFigureOut">
              <a:rPr lang="en-US" smtClean="0"/>
              <a:t>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D19B2-8CD7-1A43-BE1B-5AE9B892B9AE}" type="slidenum">
              <a:rPr lang="en-US" smtClean="0"/>
              <a:t>‹#›</a:t>
            </a:fld>
            <a:endParaRPr lang="en-US"/>
          </a:p>
        </p:txBody>
      </p:sp>
    </p:spTree>
    <p:extLst>
      <p:ext uri="{BB962C8B-B14F-4D97-AF65-F5344CB8AC3E}">
        <p14:creationId xmlns:p14="http://schemas.microsoft.com/office/powerpoint/2010/main" val="846164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36A6A-FC05-4143-A937-26144011B000}" type="datetimeFigureOut">
              <a:rPr lang="en-US" smtClean="0"/>
              <a:t>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D19B2-8CD7-1A43-BE1B-5AE9B892B9AE}" type="slidenum">
              <a:rPr lang="en-US" smtClean="0"/>
              <a:t>‹#›</a:t>
            </a:fld>
            <a:endParaRPr lang="en-US"/>
          </a:p>
        </p:txBody>
      </p:sp>
      <p:pic>
        <p:nvPicPr>
          <p:cNvPr id="8" name="Picture 7" descr="Powerpoint TemplateNOV.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59" y="-187326"/>
            <a:ext cx="9205259" cy="7113155"/>
          </a:xfrm>
          <a:prstGeom prst="rect">
            <a:avLst/>
          </a:prstGeom>
        </p:spPr>
      </p:pic>
    </p:spTree>
    <p:extLst>
      <p:ext uri="{BB962C8B-B14F-4D97-AF65-F5344CB8AC3E}">
        <p14:creationId xmlns:p14="http://schemas.microsoft.com/office/powerpoint/2010/main" val="1873602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laswat.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b="1" dirty="0" smtClean="0">
                <a:solidFill>
                  <a:srgbClr val="595959"/>
                </a:solidFill>
                <a:latin typeface="Gill Sans"/>
                <a:cs typeface="Gill Sans"/>
              </a:rPr>
              <a:t>Students Working Against Tobacco</a:t>
            </a:r>
            <a:r>
              <a:rPr lang="en-US" dirty="0" smtClean="0"/>
              <a:t/>
            </a:r>
            <a:br>
              <a:rPr lang="en-US" dirty="0" smtClean="0"/>
            </a:br>
            <a:endParaRPr lang="en-US" dirty="0"/>
          </a:p>
        </p:txBody>
      </p:sp>
      <p:sp>
        <p:nvSpPr>
          <p:cNvPr id="4" name="TextBox 5"/>
          <p:cNvSpPr txBox="1">
            <a:spLocks noChangeArrowheads="1"/>
          </p:cNvSpPr>
          <p:nvPr/>
        </p:nvSpPr>
        <p:spPr bwMode="auto">
          <a:xfrm>
            <a:off x="533400" y="5994400"/>
            <a:ext cx="5410200" cy="366713"/>
          </a:xfrm>
          <a:prstGeom prst="rect">
            <a:avLst/>
          </a:prstGeom>
          <a:noFill/>
          <a:ln w="9525">
            <a:noFill/>
            <a:miter lim="800000"/>
            <a:headEnd/>
            <a:tailEnd/>
          </a:ln>
        </p:spPr>
        <p:txBody>
          <a:bodyPr>
            <a:spAutoFit/>
          </a:bodyPr>
          <a:lstStyle/>
          <a:p>
            <a:pPr eaLnBrk="0" hangingPunct="0"/>
            <a:r>
              <a:rPr lang="en-US" sz="1800" dirty="0">
                <a:latin typeface="Segoe UI"/>
                <a:ea typeface="Segoe UI"/>
                <a:cs typeface="Segoe UI"/>
              </a:rPr>
              <a:t>SWAT 101</a:t>
            </a:r>
          </a:p>
        </p:txBody>
      </p:sp>
    </p:spTree>
    <p:extLst>
      <p:ext uri="{BB962C8B-B14F-4D97-AF65-F5344CB8AC3E}">
        <p14:creationId xmlns:p14="http://schemas.microsoft.com/office/powerpoint/2010/main" val="2959372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30200"/>
            <a:ext cx="3860800" cy="635000"/>
          </a:xfrm>
        </p:spPr>
        <p:txBody>
          <a:bodyPr>
            <a:normAutofit fontScale="90000"/>
          </a:bodyPr>
          <a:lstStyle/>
          <a:p>
            <a:pPr algn="l"/>
            <a:r>
              <a:rPr lang="en-US" sz="2800" b="1" dirty="0" smtClean="0">
                <a:solidFill>
                  <a:schemeClr val="bg1"/>
                </a:solidFill>
                <a:latin typeface="Gill Sans"/>
                <a:cs typeface="Gill Sans"/>
              </a:rPr>
              <a:t>SWAT in ACTION</a:t>
            </a:r>
            <a:r>
              <a:rPr lang="en-US" sz="3200" b="1" dirty="0" smtClean="0">
                <a:solidFill>
                  <a:srgbClr val="00FF00"/>
                </a:solidFill>
              </a:rPr>
              <a:t/>
            </a:r>
            <a:br>
              <a:rPr lang="en-US" sz="3200" b="1" dirty="0" smtClean="0">
                <a:solidFill>
                  <a:srgbClr val="00FF00"/>
                </a:solidFill>
              </a:rPr>
            </a:br>
            <a:endParaRPr lang="en-US" sz="32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ll Sans"/>
              <a:cs typeface="Gill Sans"/>
            </a:endParaRPr>
          </a:p>
        </p:txBody>
      </p:sp>
      <p:sp>
        <p:nvSpPr>
          <p:cNvPr id="5" name="Rectangle 3"/>
          <p:cNvSpPr txBox="1">
            <a:spLocks/>
          </p:cNvSpPr>
          <p:nvPr/>
        </p:nvSpPr>
        <p:spPr>
          <a:xfrm>
            <a:off x="802116" y="2119785"/>
            <a:ext cx="8024419" cy="46259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solidFill>
                  <a:srgbClr val="595959"/>
                </a:solidFill>
                <a:latin typeface="Gill Sans"/>
                <a:cs typeface="Gill Sans"/>
              </a:rPr>
              <a:t>Educate peers and community members</a:t>
            </a:r>
          </a:p>
          <a:p>
            <a:pPr lvl="1"/>
            <a:r>
              <a:rPr lang="en-US" sz="2000" i="1" dirty="0" smtClean="0">
                <a:solidFill>
                  <a:srgbClr val="595959"/>
                </a:solidFill>
                <a:latin typeface="Gill Sans"/>
                <a:cs typeface="Gill Sans"/>
              </a:rPr>
              <a:t>Enrage and Engage</a:t>
            </a:r>
          </a:p>
          <a:p>
            <a:pPr lvl="1"/>
            <a:endParaRPr lang="en-US" sz="2000" i="1" dirty="0" smtClean="0">
              <a:solidFill>
                <a:srgbClr val="595959"/>
              </a:solidFill>
              <a:latin typeface="Gill Sans"/>
              <a:cs typeface="Gill Sans"/>
            </a:endParaRPr>
          </a:p>
          <a:p>
            <a:r>
              <a:rPr lang="en-US" sz="2000" dirty="0" smtClean="0">
                <a:solidFill>
                  <a:srgbClr val="595959"/>
                </a:solidFill>
                <a:latin typeface="Gill Sans"/>
                <a:cs typeface="Gill Sans"/>
              </a:rPr>
              <a:t>Advocate for policy change</a:t>
            </a:r>
          </a:p>
          <a:p>
            <a:pPr lvl="1"/>
            <a:r>
              <a:rPr lang="en-US" sz="2000" dirty="0" smtClean="0">
                <a:solidFill>
                  <a:srgbClr val="595959"/>
                </a:solidFill>
                <a:latin typeface="Gill Sans"/>
                <a:cs typeface="Gill Sans"/>
              </a:rPr>
              <a:t>Restrict the sale of flavored tobacco </a:t>
            </a:r>
          </a:p>
          <a:p>
            <a:pPr lvl="1"/>
            <a:r>
              <a:rPr lang="en-US" sz="2000" dirty="0" smtClean="0">
                <a:solidFill>
                  <a:srgbClr val="595959"/>
                </a:solidFill>
                <a:latin typeface="Gill Sans"/>
                <a:cs typeface="Gill Sans"/>
              </a:rPr>
              <a:t>Limit tobacco advertising at retail stores</a:t>
            </a:r>
          </a:p>
          <a:p>
            <a:pPr lvl="1"/>
            <a:r>
              <a:rPr lang="en-US" sz="2000" dirty="0" smtClean="0">
                <a:solidFill>
                  <a:srgbClr val="595959"/>
                </a:solidFill>
                <a:latin typeface="Gill Sans"/>
                <a:cs typeface="Gill Sans"/>
              </a:rPr>
              <a:t>Pass comprehensive school tobacco free policy</a:t>
            </a:r>
          </a:p>
          <a:p>
            <a:pPr lvl="1"/>
            <a:r>
              <a:rPr lang="en-US" sz="2000" dirty="0" smtClean="0">
                <a:solidFill>
                  <a:srgbClr val="595959"/>
                </a:solidFill>
                <a:latin typeface="Gill Sans"/>
                <a:cs typeface="Gill Sans"/>
              </a:rPr>
              <a:t>Adopt smoke free policies at multi-unit dwellings</a:t>
            </a:r>
          </a:p>
          <a:p>
            <a:pPr lvl="1">
              <a:buFont typeface="Wingdings" pitchFamily="2" charset="2"/>
              <a:buNone/>
            </a:pPr>
            <a:endParaRPr lang="en-US" sz="2000" dirty="0" smtClean="0">
              <a:solidFill>
                <a:srgbClr val="595959"/>
              </a:solidFill>
              <a:latin typeface="Gill Sans"/>
              <a:cs typeface="Gill Sans"/>
            </a:endParaRPr>
          </a:p>
          <a:p>
            <a:r>
              <a:rPr lang="en-US" sz="2000" dirty="0" smtClean="0">
                <a:solidFill>
                  <a:srgbClr val="595959"/>
                </a:solidFill>
                <a:latin typeface="Gill Sans"/>
                <a:cs typeface="Gill Sans"/>
              </a:rPr>
              <a:t>Keep the tobacco conversation </a:t>
            </a:r>
            <a:r>
              <a:rPr lang="en-US" sz="2000" i="1" dirty="0" smtClean="0">
                <a:solidFill>
                  <a:srgbClr val="595959"/>
                </a:solidFill>
                <a:latin typeface="Gill Sans"/>
                <a:cs typeface="Gill Sans"/>
              </a:rPr>
              <a:t>ALIVE</a:t>
            </a:r>
            <a:endParaRPr lang="en-US" sz="2000" i="1" dirty="0">
              <a:solidFill>
                <a:srgbClr val="595959"/>
              </a:solidFill>
              <a:latin typeface="Gill Sans"/>
              <a:cs typeface="Gill Sans"/>
            </a:endParaRPr>
          </a:p>
        </p:txBody>
      </p:sp>
    </p:spTree>
    <p:extLst>
      <p:ext uri="{BB962C8B-B14F-4D97-AF65-F5344CB8AC3E}">
        <p14:creationId xmlns:p14="http://schemas.microsoft.com/office/powerpoint/2010/main" val="2397335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a:xfrm>
            <a:off x="457200" y="3056810"/>
            <a:ext cx="8229600" cy="31596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2" pitchFamily="18" charset="2"/>
              <a:buNone/>
            </a:pPr>
            <a:r>
              <a:rPr lang="en-US" b="1" dirty="0" smtClean="0">
                <a:solidFill>
                  <a:srgbClr val="595959"/>
                </a:solidFill>
                <a:latin typeface="Gill Sans"/>
                <a:cs typeface="Gill Sans"/>
              </a:rPr>
              <a:t>How does SWAT</a:t>
            </a:r>
            <a:r>
              <a:rPr lang="en-US" b="1" dirty="0">
                <a:solidFill>
                  <a:srgbClr val="595959"/>
                </a:solidFill>
                <a:latin typeface="Gill Sans"/>
                <a:cs typeface="Gill Sans"/>
              </a:rPr>
              <a:t> </a:t>
            </a:r>
            <a:r>
              <a:rPr lang="en-US" b="1" dirty="0" smtClean="0">
                <a:solidFill>
                  <a:srgbClr val="595959"/>
                </a:solidFill>
                <a:latin typeface="Gill Sans"/>
                <a:cs typeface="Gill Sans"/>
              </a:rPr>
              <a:t>change policy?</a:t>
            </a:r>
            <a:endParaRPr lang="en-US" b="1" dirty="0">
              <a:solidFill>
                <a:srgbClr val="595959"/>
              </a:solidFill>
              <a:latin typeface="Gill Sans"/>
              <a:cs typeface="Gill Sans"/>
            </a:endParaRPr>
          </a:p>
        </p:txBody>
      </p:sp>
      <p:sp>
        <p:nvSpPr>
          <p:cNvPr id="5" name="Title 1"/>
          <p:cNvSpPr>
            <a:spLocks noGrp="1"/>
          </p:cNvSpPr>
          <p:nvPr>
            <p:ph type="title"/>
          </p:nvPr>
        </p:nvSpPr>
        <p:spPr>
          <a:xfrm>
            <a:off x="457200" y="330200"/>
            <a:ext cx="3860800" cy="635000"/>
          </a:xfrm>
        </p:spPr>
        <p:txBody>
          <a:bodyPr>
            <a:normAutofit fontScale="90000"/>
          </a:bodyPr>
          <a:lstStyle/>
          <a:p>
            <a:pPr algn="l"/>
            <a:r>
              <a:rPr lang="en-US" sz="2800" b="1" dirty="0" smtClean="0">
                <a:solidFill>
                  <a:schemeClr val="bg1"/>
                </a:solidFill>
                <a:latin typeface="Gill Sans"/>
                <a:cs typeface="Gill Sans"/>
              </a:rPr>
              <a:t>SWAT in ACTION</a:t>
            </a:r>
            <a:r>
              <a:rPr lang="en-US" sz="3200" b="1" dirty="0" smtClean="0">
                <a:solidFill>
                  <a:srgbClr val="00FF00"/>
                </a:solidFill>
              </a:rPr>
              <a:t/>
            </a:r>
            <a:br>
              <a:rPr lang="en-US" sz="3200" b="1" dirty="0" smtClean="0">
                <a:solidFill>
                  <a:srgbClr val="00FF00"/>
                </a:solidFill>
              </a:rPr>
            </a:br>
            <a:endParaRPr lang="en-US" sz="32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ll Sans"/>
              <a:cs typeface="Gill Sans"/>
            </a:endParaRPr>
          </a:p>
        </p:txBody>
      </p:sp>
    </p:spTree>
    <p:extLst>
      <p:ext uri="{BB962C8B-B14F-4D97-AF65-F5344CB8AC3E}">
        <p14:creationId xmlns:p14="http://schemas.microsoft.com/office/powerpoint/2010/main" val="4478036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30200"/>
            <a:ext cx="3860800" cy="635000"/>
          </a:xfrm>
        </p:spPr>
        <p:txBody>
          <a:bodyPr>
            <a:normAutofit fontScale="90000"/>
          </a:bodyPr>
          <a:lstStyle/>
          <a:p>
            <a:pPr algn="l"/>
            <a:r>
              <a:rPr lang="en-US" sz="2800" b="1" dirty="0" smtClean="0">
                <a:solidFill>
                  <a:schemeClr val="bg1"/>
                </a:solidFill>
                <a:latin typeface="Gill Sans"/>
                <a:cs typeface="Gill Sans"/>
              </a:rPr>
              <a:t>SWAT in ACTION</a:t>
            </a:r>
            <a:r>
              <a:rPr lang="en-US" sz="3200" b="1" dirty="0" smtClean="0">
                <a:solidFill>
                  <a:srgbClr val="00FF00"/>
                </a:solidFill>
              </a:rPr>
              <a:t/>
            </a:r>
            <a:br>
              <a:rPr lang="en-US" sz="3200" b="1" dirty="0" smtClean="0">
                <a:solidFill>
                  <a:srgbClr val="00FF00"/>
                </a:solidFill>
              </a:rPr>
            </a:br>
            <a:endParaRPr lang="en-US" sz="32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ll Sans"/>
              <a:cs typeface="Gill Sans"/>
            </a:endParaRPr>
          </a:p>
        </p:txBody>
      </p:sp>
      <p:sp>
        <p:nvSpPr>
          <p:cNvPr id="5" name="Rectangle 5"/>
          <p:cNvSpPr>
            <a:spLocks noChangeArrowheads="1"/>
          </p:cNvSpPr>
          <p:nvPr/>
        </p:nvSpPr>
        <p:spPr bwMode="auto">
          <a:xfrm>
            <a:off x="685800" y="5468868"/>
            <a:ext cx="6936340" cy="654372"/>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r>
              <a:rPr lang="en-US" sz="1600" b="1" dirty="0">
                <a:latin typeface="Gill Sans"/>
                <a:cs typeface="Gill Sans"/>
              </a:rPr>
              <a:t>Community Partnership &amp; SWAT</a:t>
            </a:r>
          </a:p>
        </p:txBody>
      </p:sp>
      <p:sp>
        <p:nvSpPr>
          <p:cNvPr id="6" name="Rectangle 6"/>
          <p:cNvSpPr>
            <a:spLocks noChangeArrowheads="1"/>
          </p:cNvSpPr>
          <p:nvPr/>
        </p:nvSpPr>
        <p:spPr bwMode="auto">
          <a:xfrm>
            <a:off x="1066800" y="4706868"/>
            <a:ext cx="6216531" cy="654372"/>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r>
              <a:rPr lang="en-US" sz="1600" b="1" dirty="0">
                <a:latin typeface="Gill Sans"/>
                <a:cs typeface="Gill Sans"/>
              </a:rPr>
              <a:t>Educate and Train Advocates</a:t>
            </a:r>
          </a:p>
        </p:txBody>
      </p:sp>
      <p:sp>
        <p:nvSpPr>
          <p:cNvPr id="7" name="Rectangle 7"/>
          <p:cNvSpPr>
            <a:spLocks noChangeArrowheads="1"/>
          </p:cNvSpPr>
          <p:nvPr/>
        </p:nvSpPr>
        <p:spPr bwMode="auto">
          <a:xfrm>
            <a:off x="1524000" y="3944868"/>
            <a:ext cx="5431285" cy="654372"/>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r>
              <a:rPr lang="en-US" sz="1600" b="1" dirty="0">
                <a:latin typeface="Gill Sans"/>
                <a:cs typeface="Gill Sans"/>
              </a:rPr>
              <a:t>Community Outreach</a:t>
            </a:r>
          </a:p>
        </p:txBody>
      </p:sp>
      <p:sp>
        <p:nvSpPr>
          <p:cNvPr id="8" name="Rectangle 8"/>
          <p:cNvSpPr>
            <a:spLocks noChangeArrowheads="1"/>
          </p:cNvSpPr>
          <p:nvPr/>
        </p:nvSpPr>
        <p:spPr bwMode="auto">
          <a:xfrm>
            <a:off x="1981200" y="3182868"/>
            <a:ext cx="4515165" cy="654372"/>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r>
              <a:rPr lang="en-US" sz="1600" b="1" dirty="0">
                <a:latin typeface="Gill Sans"/>
                <a:cs typeface="Gill Sans"/>
              </a:rPr>
              <a:t>Media Advocacy</a:t>
            </a:r>
          </a:p>
        </p:txBody>
      </p:sp>
      <p:sp>
        <p:nvSpPr>
          <p:cNvPr id="9" name="Rectangle 9"/>
          <p:cNvSpPr>
            <a:spLocks noChangeArrowheads="1"/>
          </p:cNvSpPr>
          <p:nvPr/>
        </p:nvSpPr>
        <p:spPr bwMode="auto">
          <a:xfrm>
            <a:off x="2438400" y="2420868"/>
            <a:ext cx="3599044" cy="654372"/>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r>
              <a:rPr lang="en-US" sz="1600" b="1" dirty="0">
                <a:latin typeface="Gill Sans"/>
                <a:cs typeface="Gill Sans"/>
              </a:rPr>
              <a:t>Presence at Meetings</a:t>
            </a:r>
          </a:p>
        </p:txBody>
      </p:sp>
      <p:sp>
        <p:nvSpPr>
          <p:cNvPr id="10" name="Rectangle 10"/>
          <p:cNvSpPr>
            <a:spLocks noChangeArrowheads="1"/>
          </p:cNvSpPr>
          <p:nvPr/>
        </p:nvSpPr>
        <p:spPr bwMode="auto">
          <a:xfrm>
            <a:off x="2879922" y="1593430"/>
            <a:ext cx="2748361" cy="719809"/>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r>
              <a:rPr lang="en-US" sz="1600" b="1" dirty="0">
                <a:latin typeface="Gill Sans"/>
                <a:cs typeface="Gill Sans"/>
              </a:rPr>
              <a:t>Monitor and Report</a:t>
            </a:r>
          </a:p>
        </p:txBody>
      </p:sp>
    </p:spTree>
    <p:extLst>
      <p:ext uri="{BB962C8B-B14F-4D97-AF65-F5344CB8AC3E}">
        <p14:creationId xmlns:p14="http://schemas.microsoft.com/office/powerpoint/2010/main" val="57567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30200"/>
            <a:ext cx="3860800" cy="635000"/>
          </a:xfrm>
        </p:spPr>
        <p:txBody>
          <a:bodyPr>
            <a:normAutofit fontScale="90000"/>
          </a:bodyPr>
          <a:lstStyle/>
          <a:p>
            <a:pPr algn="l"/>
            <a:r>
              <a:rPr lang="en-US" sz="2800" b="1" dirty="0" smtClean="0">
                <a:solidFill>
                  <a:schemeClr val="bg1"/>
                </a:solidFill>
                <a:latin typeface="Gill Sans"/>
                <a:cs typeface="Gill Sans"/>
              </a:rPr>
              <a:t>SWAT in ACTION</a:t>
            </a:r>
            <a:r>
              <a:rPr lang="en-US" sz="3200" b="1" dirty="0" smtClean="0">
                <a:solidFill>
                  <a:srgbClr val="00FF00"/>
                </a:solidFill>
              </a:rPr>
              <a:t/>
            </a:r>
            <a:br>
              <a:rPr lang="en-US" sz="3200" b="1" dirty="0" smtClean="0">
                <a:solidFill>
                  <a:srgbClr val="00FF00"/>
                </a:solidFill>
              </a:rPr>
            </a:br>
            <a:endParaRPr lang="en-US" sz="32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ll Sans"/>
              <a:cs typeface="Gill Sans"/>
            </a:endParaRPr>
          </a:p>
        </p:txBody>
      </p:sp>
      <p:sp>
        <p:nvSpPr>
          <p:cNvPr id="5" name="Rectangle 5"/>
          <p:cNvSpPr txBox="1">
            <a:spLocks noChangeArrowheads="1"/>
          </p:cNvSpPr>
          <p:nvPr/>
        </p:nvSpPr>
        <p:spPr>
          <a:xfrm>
            <a:off x="457200" y="2104105"/>
            <a:ext cx="4114800" cy="4625975"/>
          </a:xfrm>
          <a:prstGeom prst="rect">
            <a:avLst/>
          </a:prstGeom>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b="1" dirty="0" smtClean="0">
                <a:solidFill>
                  <a:srgbClr val="595959"/>
                </a:solidFill>
                <a:latin typeface="Gill Sans"/>
                <a:cs typeface="Gill Sans"/>
              </a:rPr>
              <a:t> As an individual</a:t>
            </a:r>
          </a:p>
          <a:p>
            <a:pPr lvl="1">
              <a:buFont typeface="Arial"/>
              <a:buChar char="•"/>
            </a:pPr>
            <a:r>
              <a:rPr lang="en-US" sz="2000" dirty="0" smtClean="0">
                <a:solidFill>
                  <a:srgbClr val="595959"/>
                </a:solidFill>
                <a:latin typeface="Gill Sans"/>
                <a:cs typeface="Gill Sans"/>
              </a:rPr>
              <a:t>Become involved in your local/school SWAT organization and tobacco free partnership </a:t>
            </a:r>
          </a:p>
          <a:p>
            <a:pPr lvl="1">
              <a:buFont typeface="Arial"/>
              <a:buChar char="•"/>
            </a:pPr>
            <a:r>
              <a:rPr lang="en-US" sz="2000" dirty="0" smtClean="0">
                <a:solidFill>
                  <a:srgbClr val="595959"/>
                </a:solidFill>
                <a:latin typeface="Gill Sans"/>
                <a:cs typeface="Gill Sans"/>
              </a:rPr>
              <a:t>Enrage and engage others in the tobacco issue</a:t>
            </a:r>
          </a:p>
          <a:p>
            <a:pPr lvl="1">
              <a:buFont typeface="Arial"/>
              <a:buChar char="•"/>
            </a:pPr>
            <a:r>
              <a:rPr lang="en-US" sz="2000" dirty="0" smtClean="0">
                <a:solidFill>
                  <a:srgbClr val="595959"/>
                </a:solidFill>
                <a:latin typeface="Gill Sans"/>
                <a:cs typeface="Gill Sans"/>
              </a:rPr>
              <a:t>Contribute your interests and skills to reach others about tobacco issues</a:t>
            </a:r>
          </a:p>
          <a:p>
            <a:pPr lvl="1">
              <a:buFont typeface="Arial"/>
              <a:buChar char="•"/>
            </a:pPr>
            <a:r>
              <a:rPr lang="en-US" sz="2000" dirty="0" smtClean="0">
                <a:solidFill>
                  <a:srgbClr val="595959"/>
                </a:solidFill>
                <a:latin typeface="Gill Sans"/>
                <a:cs typeface="Gill Sans"/>
              </a:rPr>
              <a:t>Participate in activities of grassroots policy change</a:t>
            </a:r>
            <a:endParaRPr lang="en-US" sz="2000" dirty="0">
              <a:solidFill>
                <a:srgbClr val="595959"/>
              </a:solidFill>
              <a:latin typeface="Gill Sans"/>
              <a:cs typeface="Gill Sans"/>
            </a:endParaRPr>
          </a:p>
        </p:txBody>
      </p:sp>
      <p:sp>
        <p:nvSpPr>
          <p:cNvPr id="7" name="Rectangle 6"/>
          <p:cNvSpPr>
            <a:spLocks noChangeArrowheads="1"/>
          </p:cNvSpPr>
          <p:nvPr/>
        </p:nvSpPr>
        <p:spPr bwMode="auto">
          <a:xfrm>
            <a:off x="4236192" y="2113240"/>
            <a:ext cx="3810000" cy="4724400"/>
          </a:xfrm>
          <a:prstGeom prst="rect">
            <a:avLst/>
          </a:prstGeom>
          <a:noFill/>
          <a:ln w="9525">
            <a:noFill/>
            <a:miter lim="800000"/>
            <a:headEnd/>
            <a:tailEnd/>
          </a:ln>
          <a:effectLst/>
        </p:spPr>
        <p:txBody>
          <a:bodyPr/>
          <a:lstStyle/>
          <a:p>
            <a:pPr marL="119062" eaLnBrk="0" hangingPunct="0">
              <a:buClr>
                <a:schemeClr val="tx1">
                  <a:lumMod val="65000"/>
                  <a:lumOff val="35000"/>
                </a:schemeClr>
              </a:buClr>
              <a:buSzPct val="80000"/>
            </a:pPr>
            <a:r>
              <a:rPr lang="en-US" sz="2400" b="1" dirty="0" smtClean="0">
                <a:solidFill>
                  <a:srgbClr val="595959"/>
                </a:solidFill>
                <a:latin typeface="Gill Sans"/>
                <a:cs typeface="Gill Sans"/>
              </a:rPr>
              <a:t>  As </a:t>
            </a:r>
            <a:r>
              <a:rPr lang="en-US" sz="2400" b="1" dirty="0">
                <a:solidFill>
                  <a:srgbClr val="595959"/>
                </a:solidFill>
                <a:latin typeface="Gill Sans"/>
                <a:cs typeface="Gill Sans"/>
              </a:rPr>
              <a:t>an organization</a:t>
            </a:r>
          </a:p>
          <a:p>
            <a:pPr marL="800100" lvl="1" indent="-342900" eaLnBrk="0" hangingPunct="0">
              <a:spcBef>
                <a:spcPct val="20000"/>
              </a:spcBef>
              <a:buClr>
                <a:schemeClr val="tx1">
                  <a:lumMod val="65000"/>
                  <a:lumOff val="35000"/>
                </a:schemeClr>
              </a:buClr>
              <a:buSzPct val="90000"/>
              <a:buFont typeface="Arial"/>
              <a:buChar char="•"/>
            </a:pPr>
            <a:r>
              <a:rPr lang="en-US" sz="2000" dirty="0">
                <a:solidFill>
                  <a:srgbClr val="595959"/>
                </a:solidFill>
                <a:latin typeface="Gill Sans"/>
                <a:cs typeface="Gill Sans"/>
              </a:rPr>
              <a:t>Recommend ways to use youth as stakeholders in state campaigns</a:t>
            </a:r>
          </a:p>
          <a:p>
            <a:pPr marL="800100" lvl="1" indent="-342900" eaLnBrk="0" hangingPunct="0">
              <a:spcBef>
                <a:spcPct val="20000"/>
              </a:spcBef>
              <a:buClr>
                <a:schemeClr val="tx1">
                  <a:lumMod val="65000"/>
                  <a:lumOff val="35000"/>
                </a:schemeClr>
              </a:buClr>
              <a:buSzPct val="90000"/>
              <a:buFont typeface="Arial"/>
              <a:buChar char="•"/>
            </a:pPr>
            <a:r>
              <a:rPr lang="en-US" sz="2000" dirty="0">
                <a:solidFill>
                  <a:srgbClr val="595959"/>
                </a:solidFill>
                <a:latin typeface="Gill Sans"/>
                <a:cs typeface="Gill Sans"/>
              </a:rPr>
              <a:t>Work on policy initiatives with other state &amp; national partners</a:t>
            </a:r>
          </a:p>
          <a:p>
            <a:pPr marL="800100" lvl="1" indent="-342900" eaLnBrk="0" hangingPunct="0">
              <a:spcBef>
                <a:spcPct val="20000"/>
              </a:spcBef>
              <a:buClr>
                <a:schemeClr val="tx1">
                  <a:lumMod val="65000"/>
                  <a:lumOff val="35000"/>
                </a:schemeClr>
              </a:buClr>
              <a:buSzPct val="90000"/>
              <a:buFont typeface="Arial"/>
              <a:buChar char="•"/>
            </a:pPr>
            <a:r>
              <a:rPr lang="en-US" sz="2000" dirty="0">
                <a:solidFill>
                  <a:srgbClr val="595959"/>
                </a:solidFill>
                <a:latin typeface="Gill Sans"/>
                <a:cs typeface="Gill Sans"/>
              </a:rPr>
              <a:t>Utilize statewide campaigns and national observances  to have a bigger impact on county </a:t>
            </a:r>
            <a:r>
              <a:rPr lang="en-US" sz="2000" dirty="0" smtClean="0">
                <a:solidFill>
                  <a:srgbClr val="595959"/>
                </a:solidFill>
                <a:latin typeface="Gill Sans"/>
                <a:cs typeface="Gill Sans"/>
              </a:rPr>
              <a:t>efforts</a:t>
            </a:r>
            <a:endParaRPr lang="en-US" sz="2000" dirty="0">
              <a:solidFill>
                <a:srgbClr val="595959"/>
              </a:solidFill>
              <a:latin typeface="Gill Sans"/>
              <a:cs typeface="Gill Sans"/>
            </a:endParaRPr>
          </a:p>
        </p:txBody>
      </p:sp>
    </p:spTree>
    <p:extLst>
      <p:ext uri="{BB962C8B-B14F-4D97-AF65-F5344CB8AC3E}">
        <p14:creationId xmlns:p14="http://schemas.microsoft.com/office/powerpoint/2010/main" val="3272240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30200"/>
            <a:ext cx="3860800" cy="635000"/>
          </a:xfrm>
        </p:spPr>
        <p:txBody>
          <a:bodyPr>
            <a:normAutofit fontScale="90000"/>
          </a:bodyPr>
          <a:lstStyle/>
          <a:p>
            <a:pPr algn="l"/>
            <a:r>
              <a:rPr lang="en-US" sz="2800" b="1" dirty="0" smtClean="0">
                <a:solidFill>
                  <a:schemeClr val="bg1"/>
                </a:solidFill>
                <a:latin typeface="Gill Sans"/>
                <a:cs typeface="Gill Sans"/>
              </a:rPr>
              <a:t>SWAT Resources</a:t>
            </a:r>
            <a:r>
              <a:rPr lang="en-US" sz="3200" b="1" dirty="0" smtClean="0">
                <a:solidFill>
                  <a:srgbClr val="00FF00"/>
                </a:solidFill>
              </a:rPr>
              <a:t/>
            </a:r>
            <a:br>
              <a:rPr lang="en-US" sz="3200" b="1" dirty="0" smtClean="0">
                <a:solidFill>
                  <a:srgbClr val="00FF00"/>
                </a:solidFill>
              </a:rPr>
            </a:br>
            <a:endParaRPr lang="en-US" sz="32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ll Sans"/>
              <a:cs typeface="Gill Sans"/>
            </a:endParaRPr>
          </a:p>
        </p:txBody>
      </p:sp>
      <p:sp>
        <p:nvSpPr>
          <p:cNvPr id="5" name="Rectangle 3"/>
          <p:cNvSpPr txBox="1">
            <a:spLocks/>
          </p:cNvSpPr>
          <p:nvPr/>
        </p:nvSpPr>
        <p:spPr>
          <a:xfrm>
            <a:off x="457200" y="2667000"/>
            <a:ext cx="8229600" cy="27209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2" pitchFamily="18" charset="2"/>
              <a:buNone/>
            </a:pPr>
            <a:r>
              <a:rPr lang="en-US" b="1" dirty="0" smtClean="0">
                <a:solidFill>
                  <a:srgbClr val="595959"/>
                </a:solidFill>
                <a:latin typeface="Gill Sans"/>
                <a:cs typeface="Gill Sans"/>
              </a:rPr>
              <a:t>For more information about</a:t>
            </a:r>
          </a:p>
          <a:p>
            <a:pPr algn="ctr">
              <a:buFont typeface="Wingdings 2" pitchFamily="18" charset="2"/>
              <a:buNone/>
            </a:pPr>
            <a:r>
              <a:rPr lang="en-US" b="1" dirty="0" smtClean="0">
                <a:solidFill>
                  <a:srgbClr val="595959"/>
                </a:solidFill>
                <a:latin typeface="Gill Sans"/>
                <a:cs typeface="Gill Sans"/>
              </a:rPr>
              <a:t>SWAT</a:t>
            </a:r>
          </a:p>
          <a:p>
            <a:pPr algn="ctr">
              <a:buFont typeface="Wingdings 2" pitchFamily="18" charset="2"/>
              <a:buNone/>
            </a:pPr>
            <a:r>
              <a:rPr lang="en-US" b="1" dirty="0" smtClean="0">
                <a:solidFill>
                  <a:srgbClr val="595959"/>
                </a:solidFill>
                <a:latin typeface="Gill Sans"/>
                <a:cs typeface="Gill Sans"/>
              </a:rPr>
              <a:t>visit</a:t>
            </a:r>
          </a:p>
          <a:p>
            <a:pPr algn="ctr">
              <a:buFont typeface="Wingdings 2" pitchFamily="18" charset="2"/>
              <a:buNone/>
            </a:pPr>
            <a:r>
              <a:rPr lang="en-US" b="1" dirty="0" smtClean="0">
                <a:solidFill>
                  <a:srgbClr val="595959"/>
                </a:solidFill>
                <a:latin typeface="Gill Sans"/>
                <a:cs typeface="Gill Sans"/>
                <a:hlinkClick r:id="rId2"/>
              </a:rPr>
              <a:t>www.swatflorida.com</a:t>
            </a:r>
            <a:endParaRPr lang="en-US" b="1" dirty="0" smtClean="0">
              <a:solidFill>
                <a:srgbClr val="595959"/>
              </a:solidFill>
              <a:latin typeface="Gill Sans"/>
              <a:cs typeface="Gill Sans"/>
            </a:endParaRPr>
          </a:p>
          <a:p>
            <a:pPr algn="ctr">
              <a:buFont typeface="Wingdings 2" pitchFamily="18" charset="2"/>
              <a:buNone/>
            </a:pPr>
            <a:endParaRPr lang="en-US" dirty="0"/>
          </a:p>
        </p:txBody>
      </p:sp>
    </p:spTree>
    <p:extLst>
      <p:ext uri="{BB962C8B-B14F-4D97-AF65-F5344CB8AC3E}">
        <p14:creationId xmlns:p14="http://schemas.microsoft.com/office/powerpoint/2010/main" val="215667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3860800" cy="635000"/>
          </a:xfrm>
        </p:spPr>
        <p:txBody>
          <a:bodyPr>
            <a:normAutofit/>
          </a:bodyPr>
          <a:lstStyle/>
          <a:p>
            <a:pPr algn="l"/>
            <a:r>
              <a:rPr lang="en-U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a:cs typeface="Gill Sans"/>
              </a:rPr>
              <a:t>SWAT Mission</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a:cs typeface="Gill Sans"/>
            </a:endParaRPr>
          </a:p>
        </p:txBody>
      </p:sp>
      <p:sp>
        <p:nvSpPr>
          <p:cNvPr id="3" name="Content Placeholder 2"/>
          <p:cNvSpPr>
            <a:spLocks noGrp="1"/>
          </p:cNvSpPr>
          <p:nvPr>
            <p:ph idx="1"/>
          </p:nvPr>
        </p:nvSpPr>
        <p:spPr>
          <a:xfrm>
            <a:off x="457200" y="2082801"/>
            <a:ext cx="7264400" cy="3708399"/>
          </a:xfrm>
        </p:spPr>
        <p:txBody>
          <a:bodyPr>
            <a:normAutofit/>
          </a:bodyPr>
          <a:lstStyle/>
          <a:p>
            <a:pPr indent="0" algn="just">
              <a:buNone/>
            </a:pPr>
            <a:r>
              <a:rPr lang="en-US" sz="2800" spc="-150" dirty="0" smtClean="0">
                <a:solidFill>
                  <a:schemeClr val="tx1">
                    <a:lumMod val="65000"/>
                    <a:lumOff val="35000"/>
                  </a:schemeClr>
                </a:solidFill>
                <a:latin typeface="Gill Sans"/>
                <a:cs typeface="Gill Sans"/>
              </a:rPr>
              <a:t>SWAT is Florida's statewide youth organization working to </a:t>
            </a:r>
            <a:r>
              <a:rPr lang="en-US" sz="2800" spc="-150" dirty="0" smtClean="0">
                <a:solidFill>
                  <a:srgbClr val="B2D456"/>
                </a:solidFill>
                <a:latin typeface="Gill Sans"/>
                <a:cs typeface="Gill Sans"/>
              </a:rPr>
              <a:t>mobilize</a:t>
            </a:r>
            <a:r>
              <a:rPr lang="en-US" sz="2800" spc="-150" dirty="0" smtClean="0">
                <a:solidFill>
                  <a:schemeClr val="tx1">
                    <a:lumMod val="65000"/>
                    <a:lumOff val="35000"/>
                  </a:schemeClr>
                </a:solidFill>
                <a:latin typeface="Gill Sans"/>
                <a:cs typeface="Gill Sans"/>
              </a:rPr>
              <a:t>, </a:t>
            </a:r>
            <a:r>
              <a:rPr lang="en-US" sz="2800" spc="-150" dirty="0" smtClean="0">
                <a:solidFill>
                  <a:srgbClr val="B2D456"/>
                </a:solidFill>
                <a:latin typeface="Gill Sans"/>
                <a:cs typeface="Gill Sans"/>
              </a:rPr>
              <a:t>educate</a:t>
            </a:r>
            <a:r>
              <a:rPr lang="en-US" sz="2800" spc="-150" dirty="0" smtClean="0">
                <a:solidFill>
                  <a:schemeClr val="tx1">
                    <a:lumMod val="65000"/>
                    <a:lumOff val="35000"/>
                  </a:schemeClr>
                </a:solidFill>
                <a:latin typeface="Gill Sans"/>
                <a:cs typeface="Gill Sans"/>
              </a:rPr>
              <a:t> and </a:t>
            </a:r>
            <a:r>
              <a:rPr lang="en-US" sz="2800" spc="-150" dirty="0" smtClean="0">
                <a:solidFill>
                  <a:srgbClr val="B2D456"/>
                </a:solidFill>
                <a:latin typeface="Gill Sans"/>
                <a:cs typeface="Gill Sans"/>
              </a:rPr>
              <a:t>equip</a:t>
            </a:r>
            <a:r>
              <a:rPr lang="en-US" sz="2800" spc="-150" dirty="0" smtClean="0">
                <a:solidFill>
                  <a:schemeClr val="tx1">
                    <a:lumMod val="65000"/>
                    <a:lumOff val="35000"/>
                  </a:schemeClr>
                </a:solidFill>
                <a:latin typeface="Gill Sans"/>
                <a:cs typeface="Gill Sans"/>
              </a:rPr>
              <a:t> Florida youth to revolt against and de-glamorize Big Tobacco. We are a </a:t>
            </a:r>
            <a:r>
              <a:rPr lang="en-US" sz="2800" spc="-150" dirty="0" smtClean="0">
                <a:solidFill>
                  <a:srgbClr val="B2D456"/>
                </a:solidFill>
                <a:latin typeface="Gill Sans"/>
                <a:cs typeface="Gill Sans"/>
              </a:rPr>
              <a:t>united</a:t>
            </a:r>
            <a:r>
              <a:rPr lang="en-US" sz="2800" spc="-150" dirty="0" smtClean="0">
                <a:solidFill>
                  <a:schemeClr val="tx1">
                    <a:lumMod val="65000"/>
                    <a:lumOff val="35000"/>
                  </a:schemeClr>
                </a:solidFill>
                <a:latin typeface="Gill Sans"/>
                <a:cs typeface="Gill Sans"/>
              </a:rPr>
              <a:t> movement of </a:t>
            </a:r>
            <a:r>
              <a:rPr lang="en-US" sz="2800" spc="-150" dirty="0" smtClean="0">
                <a:solidFill>
                  <a:srgbClr val="B2D456"/>
                </a:solidFill>
                <a:latin typeface="Gill Sans"/>
                <a:cs typeface="Gill Sans"/>
              </a:rPr>
              <a:t>empowered</a:t>
            </a:r>
            <a:r>
              <a:rPr lang="en-US" sz="2800" spc="-150" dirty="0" smtClean="0">
                <a:solidFill>
                  <a:schemeClr val="tx1">
                    <a:lumMod val="65000"/>
                    <a:lumOff val="35000"/>
                  </a:schemeClr>
                </a:solidFill>
                <a:latin typeface="Gill Sans"/>
                <a:cs typeface="Gill Sans"/>
              </a:rPr>
              <a:t> youth working towards a tobacco free future.</a:t>
            </a:r>
          </a:p>
        </p:txBody>
      </p:sp>
    </p:spTree>
    <p:extLst>
      <p:ext uri="{BB962C8B-B14F-4D97-AF65-F5344CB8AC3E}">
        <p14:creationId xmlns:p14="http://schemas.microsoft.com/office/powerpoint/2010/main" val="3409947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01600"/>
            <a:ext cx="3860800" cy="635000"/>
          </a:xfrm>
        </p:spPr>
        <p:txBody>
          <a:bodyPr>
            <a:normAutofit/>
          </a:bodyPr>
          <a:lstStyle/>
          <a:p>
            <a:pPr algn="l"/>
            <a:r>
              <a:rPr lang="en-U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a:cs typeface="Gill Sans"/>
              </a:rPr>
              <a:t>SWAT History</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ill Sans"/>
              <a:cs typeface="Gill Sans"/>
            </a:endParaRPr>
          </a:p>
        </p:txBody>
      </p:sp>
      <p:pic>
        <p:nvPicPr>
          <p:cNvPr id="5" name="Picture 8" descr="swat7"/>
          <p:cNvPicPr>
            <a:picLocks noChangeAspect="1" noChangeArrowheads="1"/>
          </p:cNvPicPr>
          <p:nvPr/>
        </p:nvPicPr>
        <p:blipFill>
          <a:blip r:embed="rId3"/>
          <a:srcRect/>
          <a:stretch>
            <a:fillRect/>
          </a:stretch>
        </p:blipFill>
        <p:spPr bwMode="auto">
          <a:xfrm>
            <a:off x="838200" y="2080144"/>
            <a:ext cx="3098800" cy="760595"/>
          </a:xfrm>
          <a:prstGeom prst="rect">
            <a:avLst/>
          </a:prstGeom>
          <a:noFill/>
          <a:ln w="9525">
            <a:noFill/>
            <a:miter lim="800000"/>
            <a:headEnd/>
            <a:tailEnd/>
          </a:ln>
        </p:spPr>
      </p:pic>
      <p:pic>
        <p:nvPicPr>
          <p:cNvPr id="6" name="Picture 6" descr="StretchedFireANDnightOFFICE"/>
          <p:cNvPicPr>
            <a:picLocks noChangeAspect="1" noChangeArrowheads="1"/>
          </p:cNvPicPr>
          <p:nvPr/>
        </p:nvPicPr>
        <p:blipFill>
          <a:blip r:embed="rId4"/>
          <a:srcRect/>
          <a:stretch>
            <a:fillRect/>
          </a:stretch>
        </p:blipFill>
        <p:spPr bwMode="auto">
          <a:xfrm>
            <a:off x="4905375" y="1755492"/>
            <a:ext cx="2816225" cy="1459294"/>
          </a:xfrm>
          <a:prstGeom prst="rect">
            <a:avLst/>
          </a:prstGeom>
          <a:noFill/>
          <a:ln w="9525">
            <a:noFill/>
            <a:miter lim="800000"/>
            <a:headEnd/>
            <a:tailEnd/>
          </a:ln>
        </p:spPr>
      </p:pic>
      <p:pic>
        <p:nvPicPr>
          <p:cNvPr id="7" name="Picture 7"/>
          <p:cNvPicPr>
            <a:picLocks noChangeAspect="1" noChangeArrowheads="1"/>
          </p:cNvPicPr>
          <p:nvPr/>
        </p:nvPicPr>
        <p:blipFill>
          <a:blip r:embed="rId5"/>
          <a:srcRect/>
          <a:stretch>
            <a:fillRect/>
          </a:stretch>
        </p:blipFill>
        <p:spPr bwMode="auto">
          <a:xfrm>
            <a:off x="990600" y="3465513"/>
            <a:ext cx="2692400" cy="2388995"/>
          </a:xfrm>
          <a:prstGeom prst="rect">
            <a:avLst/>
          </a:prstGeom>
          <a:noFill/>
          <a:ln w="9525">
            <a:noFill/>
            <a:miter lim="800000"/>
            <a:headEnd/>
            <a:tailEnd/>
          </a:ln>
        </p:spPr>
      </p:pic>
      <p:pic>
        <p:nvPicPr>
          <p:cNvPr id="8" name="Picture 9"/>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159375" y="3691804"/>
            <a:ext cx="2359025" cy="2038806"/>
          </a:xfrm>
          <a:prstGeom prst="rect">
            <a:avLst/>
          </a:prstGeom>
          <a:noFill/>
          <a:ln w="9525">
            <a:noFill/>
            <a:miter lim="800000"/>
            <a:headEnd/>
            <a:tailEnd/>
          </a:ln>
        </p:spPr>
      </p:pic>
    </p:spTree>
    <p:extLst>
      <p:ext uri="{BB962C8B-B14F-4D97-AF65-F5344CB8AC3E}">
        <p14:creationId xmlns:p14="http://schemas.microsoft.com/office/powerpoint/2010/main" val="2936003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01600"/>
            <a:ext cx="3860800" cy="635000"/>
          </a:xfrm>
        </p:spPr>
        <p:txBody>
          <a:bodyPr>
            <a:normAutofit/>
          </a:bodyPr>
          <a:lstStyle/>
          <a:p>
            <a:pPr algn="l"/>
            <a:r>
              <a:rPr lang="en-US" sz="3200" b="1" dirty="0" smtClean="0">
                <a:solidFill>
                  <a:schemeClr val="bg1"/>
                </a:solidFill>
                <a:latin typeface="Gill Sans"/>
                <a:cs typeface="Gill Sans"/>
              </a:rPr>
              <a:t>SWAT Success</a:t>
            </a:r>
            <a:endParaRPr lang="en-US" sz="32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ll Sans"/>
              <a:cs typeface="Gill Sans"/>
            </a:endParaRPr>
          </a:p>
        </p:txBody>
      </p:sp>
      <p:sp>
        <p:nvSpPr>
          <p:cNvPr id="6" name="Content Placeholder 2"/>
          <p:cNvSpPr>
            <a:spLocks noGrp="1"/>
          </p:cNvSpPr>
          <p:nvPr>
            <p:ph idx="4294967295"/>
          </p:nvPr>
        </p:nvSpPr>
        <p:spPr>
          <a:xfrm>
            <a:off x="812800" y="2184400"/>
            <a:ext cx="7264400" cy="4267200"/>
          </a:xfrm>
        </p:spPr>
        <p:txBody>
          <a:bodyPr anchor="t">
            <a:normAutofit/>
          </a:bodyPr>
          <a:lstStyle/>
          <a:p>
            <a:pPr>
              <a:lnSpc>
                <a:spcPct val="70000"/>
              </a:lnSpc>
              <a:buFont typeface="Wingdings 2" pitchFamily="18" charset="2"/>
              <a:buNone/>
            </a:pPr>
            <a:r>
              <a:rPr lang="en-US" sz="2800" dirty="0" smtClean="0">
                <a:solidFill>
                  <a:schemeClr val="tx1">
                    <a:lumMod val="65000"/>
                    <a:lumOff val="35000"/>
                  </a:schemeClr>
                </a:solidFill>
                <a:latin typeface="Gill Sans"/>
                <a:cs typeface="Gill Sans"/>
              </a:rPr>
              <a:t>Policy Successes</a:t>
            </a:r>
          </a:p>
          <a:p>
            <a:pPr>
              <a:lnSpc>
                <a:spcPct val="70000"/>
              </a:lnSpc>
            </a:pPr>
            <a:r>
              <a:rPr lang="en-US" sz="2800" dirty="0" smtClean="0">
                <a:solidFill>
                  <a:schemeClr val="tx1">
                    <a:lumMod val="65000"/>
                    <a:lumOff val="35000"/>
                  </a:schemeClr>
                </a:solidFill>
                <a:latin typeface="Gill Sans"/>
                <a:cs typeface="Gill Sans"/>
              </a:rPr>
              <a:t>Over 150 Flavored Tobacco Resolutions</a:t>
            </a:r>
          </a:p>
          <a:p>
            <a:pPr>
              <a:lnSpc>
                <a:spcPct val="70000"/>
              </a:lnSpc>
              <a:buFont typeface="Wingdings 2" pitchFamily="18" charset="2"/>
              <a:buNone/>
            </a:pPr>
            <a:endParaRPr lang="en-US" sz="2800" dirty="0" smtClean="0">
              <a:solidFill>
                <a:schemeClr val="tx1">
                  <a:lumMod val="65000"/>
                  <a:lumOff val="35000"/>
                </a:schemeClr>
              </a:solidFill>
              <a:latin typeface="Gill Sans"/>
              <a:cs typeface="Gill Sans"/>
            </a:endParaRPr>
          </a:p>
          <a:p>
            <a:pPr>
              <a:lnSpc>
                <a:spcPct val="70000"/>
              </a:lnSpc>
            </a:pPr>
            <a:r>
              <a:rPr lang="en-US" sz="2800" dirty="0" smtClean="0">
                <a:solidFill>
                  <a:schemeClr val="tx1">
                    <a:lumMod val="65000"/>
                    <a:lumOff val="35000"/>
                  </a:schemeClr>
                </a:solidFill>
                <a:latin typeface="Gill Sans"/>
                <a:cs typeface="Gill Sans"/>
              </a:rPr>
              <a:t>10 School Districts with Comprehensive Tobacco Free School Policy and counting</a:t>
            </a:r>
          </a:p>
          <a:p>
            <a:pPr marL="0" indent="0">
              <a:lnSpc>
                <a:spcPct val="70000"/>
              </a:lnSpc>
              <a:buNone/>
            </a:pPr>
            <a:endParaRPr lang="en-US" sz="2800" dirty="0" smtClean="0">
              <a:solidFill>
                <a:schemeClr val="tx1">
                  <a:lumMod val="65000"/>
                  <a:lumOff val="35000"/>
                </a:schemeClr>
              </a:solidFill>
              <a:latin typeface="Gill Sans"/>
              <a:cs typeface="Gill Sans"/>
            </a:endParaRPr>
          </a:p>
          <a:p>
            <a:pPr>
              <a:lnSpc>
                <a:spcPct val="70000"/>
              </a:lnSpc>
            </a:pPr>
            <a:r>
              <a:rPr lang="en-US" sz="2800" dirty="0" smtClean="0">
                <a:solidFill>
                  <a:schemeClr val="tx1">
                    <a:lumMod val="65000"/>
                    <a:lumOff val="35000"/>
                  </a:schemeClr>
                </a:solidFill>
                <a:latin typeface="Gill Sans"/>
                <a:cs typeface="Gill Sans"/>
              </a:rPr>
              <a:t>Tobacco free beaches and parks increasing</a:t>
            </a:r>
          </a:p>
          <a:p>
            <a:pPr>
              <a:buFont typeface="Wingdings 2" pitchFamily="18" charset="2"/>
              <a:buNone/>
            </a:pPr>
            <a:endParaRPr lang="en-US" dirty="0" smtClean="0"/>
          </a:p>
          <a:p>
            <a:pPr>
              <a:buFont typeface="Wingdings 2" pitchFamily="18" charset="2"/>
              <a:buNone/>
            </a:pPr>
            <a:endParaRPr lang="en-US" dirty="0" smtClean="0"/>
          </a:p>
          <a:p>
            <a:endParaRPr lang="en-US" dirty="0" smtClean="0"/>
          </a:p>
          <a:p>
            <a:pPr lvl="1"/>
            <a:endParaRPr lang="en-US" dirty="0" smtClean="0"/>
          </a:p>
        </p:txBody>
      </p:sp>
    </p:spTree>
    <p:extLst>
      <p:ext uri="{BB962C8B-B14F-4D97-AF65-F5344CB8AC3E}">
        <p14:creationId xmlns:p14="http://schemas.microsoft.com/office/powerpoint/2010/main" val="3767710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01600"/>
            <a:ext cx="3860800" cy="635000"/>
          </a:xfrm>
        </p:spPr>
        <p:txBody>
          <a:bodyPr>
            <a:normAutofit/>
          </a:bodyPr>
          <a:lstStyle/>
          <a:p>
            <a:pPr algn="l"/>
            <a:r>
              <a:rPr lang="en-US" sz="3200" b="1" dirty="0" smtClean="0">
                <a:solidFill>
                  <a:schemeClr val="bg1"/>
                </a:solidFill>
                <a:latin typeface="Gill Sans"/>
                <a:cs typeface="Gill Sans"/>
              </a:rPr>
              <a:t>SWAT Success</a:t>
            </a:r>
            <a:endParaRPr lang="en-US" sz="32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ll Sans"/>
              <a:cs typeface="Gill Sans"/>
            </a:endParaRPr>
          </a:p>
        </p:txBody>
      </p:sp>
      <p:sp>
        <p:nvSpPr>
          <p:cNvPr id="5" name="Content Placeholder 2"/>
          <p:cNvSpPr>
            <a:spLocks noGrp="1"/>
          </p:cNvSpPr>
          <p:nvPr>
            <p:ph idx="1"/>
          </p:nvPr>
        </p:nvSpPr>
        <p:spPr>
          <a:xfrm>
            <a:off x="812981" y="2125452"/>
            <a:ext cx="14579239" cy="3823120"/>
          </a:xfrm>
        </p:spPr>
        <p:txBody>
          <a:bodyPr/>
          <a:lstStyle/>
          <a:p>
            <a:pPr>
              <a:buFont typeface="Wingdings 2" pitchFamily="18" charset="2"/>
              <a:buNone/>
            </a:pPr>
            <a:r>
              <a:rPr lang="en-US" sz="2800" dirty="0" smtClean="0">
                <a:solidFill>
                  <a:schemeClr val="tx1">
                    <a:lumMod val="65000"/>
                    <a:lumOff val="35000"/>
                  </a:schemeClr>
                </a:solidFill>
                <a:latin typeface="Gill Sans"/>
                <a:cs typeface="Gill Sans"/>
              </a:rPr>
              <a:t>Youth Cigarette Use (High School)</a:t>
            </a:r>
          </a:p>
          <a:p>
            <a:r>
              <a:rPr lang="en-US" sz="2800" dirty="0" smtClean="0">
                <a:solidFill>
                  <a:schemeClr val="tx1">
                    <a:lumMod val="65000"/>
                    <a:lumOff val="35000"/>
                  </a:schemeClr>
                </a:solidFill>
                <a:latin typeface="Gill Sans"/>
                <a:cs typeface="Gill Sans"/>
              </a:rPr>
              <a:t>23% decrease since 2010</a:t>
            </a:r>
          </a:p>
          <a:p>
            <a:r>
              <a:rPr lang="en-US" sz="2800" dirty="0" smtClean="0">
                <a:solidFill>
                  <a:schemeClr val="tx1">
                    <a:lumMod val="65000"/>
                    <a:lumOff val="35000"/>
                  </a:schemeClr>
                </a:solidFill>
                <a:latin typeface="Gill Sans"/>
                <a:cs typeface="Gill Sans"/>
              </a:rPr>
              <a:t>63% decrease since 1998</a:t>
            </a:r>
          </a:p>
          <a:p>
            <a:endParaRPr lang="en-US" sz="2800" dirty="0" smtClean="0">
              <a:solidFill>
                <a:schemeClr val="tx1">
                  <a:lumMod val="65000"/>
                  <a:lumOff val="35000"/>
                </a:schemeClr>
              </a:solidFill>
              <a:latin typeface="Gill Sans"/>
              <a:cs typeface="Gill Sans"/>
            </a:endParaRPr>
          </a:p>
          <a:p>
            <a:pPr>
              <a:buFont typeface="Wingdings 2" pitchFamily="18" charset="2"/>
              <a:buNone/>
            </a:pPr>
            <a:r>
              <a:rPr lang="en-US" sz="2800" dirty="0" smtClean="0">
                <a:solidFill>
                  <a:schemeClr val="tx1">
                    <a:lumMod val="65000"/>
                    <a:lumOff val="35000"/>
                  </a:schemeClr>
                </a:solidFill>
                <a:latin typeface="Gill Sans"/>
                <a:cs typeface="Gill Sans"/>
              </a:rPr>
              <a:t>Youth Smokeless Use (High School)</a:t>
            </a:r>
          </a:p>
          <a:p>
            <a:r>
              <a:rPr lang="en-US" sz="2800" dirty="0" smtClean="0">
                <a:solidFill>
                  <a:schemeClr val="tx1">
                    <a:lumMod val="65000"/>
                    <a:lumOff val="35000"/>
                  </a:schemeClr>
                </a:solidFill>
                <a:latin typeface="Gill Sans"/>
                <a:cs typeface="Gill Sans"/>
              </a:rPr>
              <a:t>12% decrease since 2010</a:t>
            </a:r>
          </a:p>
          <a:p>
            <a:r>
              <a:rPr lang="en-US" sz="2800" dirty="0" smtClean="0">
                <a:solidFill>
                  <a:schemeClr val="tx1">
                    <a:lumMod val="65000"/>
                    <a:lumOff val="35000"/>
                  </a:schemeClr>
                </a:solidFill>
                <a:latin typeface="Gill Sans"/>
                <a:cs typeface="Gill Sans"/>
              </a:rPr>
              <a:t>19% decrease since 1998</a:t>
            </a:r>
          </a:p>
          <a:p>
            <a:pPr>
              <a:buFont typeface="Wingdings 2" pitchFamily="18" charset="2"/>
              <a:buNone/>
            </a:pPr>
            <a:endParaRPr lang="en-US" dirty="0" smtClean="0"/>
          </a:p>
        </p:txBody>
      </p:sp>
    </p:spTree>
    <p:extLst>
      <p:ext uri="{BB962C8B-B14F-4D97-AF65-F5344CB8AC3E}">
        <p14:creationId xmlns:p14="http://schemas.microsoft.com/office/powerpoint/2010/main" val="2738147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30200"/>
            <a:ext cx="3860800" cy="635000"/>
          </a:xfrm>
        </p:spPr>
        <p:txBody>
          <a:bodyPr>
            <a:normAutofit fontScale="90000"/>
          </a:bodyPr>
          <a:lstStyle/>
          <a:p>
            <a:pPr algn="l"/>
            <a:r>
              <a:rPr lang="en-US" sz="2800" b="1" dirty="0" smtClean="0">
                <a:solidFill>
                  <a:schemeClr val="bg1"/>
                </a:solidFill>
                <a:latin typeface="Gill Sans"/>
                <a:cs typeface="Gill Sans"/>
              </a:rPr>
              <a:t>Local SWAT Structure</a:t>
            </a:r>
            <a:r>
              <a:rPr lang="en-US" sz="3200" b="1" dirty="0" smtClean="0">
                <a:solidFill>
                  <a:srgbClr val="00FF00"/>
                </a:solidFill>
              </a:rPr>
              <a:t/>
            </a:r>
            <a:br>
              <a:rPr lang="en-US" sz="3200" b="1" dirty="0" smtClean="0">
                <a:solidFill>
                  <a:srgbClr val="00FF00"/>
                </a:solidFill>
              </a:rPr>
            </a:br>
            <a:endParaRPr lang="en-US" sz="32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ll Sans"/>
              <a:cs typeface="Gill Sans"/>
            </a:endParaRPr>
          </a:p>
        </p:txBody>
      </p:sp>
      <p:sp>
        <p:nvSpPr>
          <p:cNvPr id="5" name="Rectangle 2"/>
          <p:cNvSpPr txBox="1">
            <a:spLocks/>
          </p:cNvSpPr>
          <p:nvPr/>
        </p:nvSpPr>
        <p:spPr>
          <a:xfrm>
            <a:off x="457200" y="2133600"/>
            <a:ext cx="3733800" cy="46259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400" b="1" dirty="0" smtClean="0">
                <a:solidFill>
                  <a:schemeClr val="tx1">
                    <a:lumMod val="65000"/>
                    <a:lumOff val="35000"/>
                  </a:schemeClr>
                </a:solidFill>
                <a:latin typeface="Gill Sans"/>
                <a:cs typeface="Gill Sans"/>
              </a:rPr>
              <a:t>SWAT Chapter</a:t>
            </a:r>
          </a:p>
          <a:p>
            <a:pPr lvl="1">
              <a:lnSpc>
                <a:spcPct val="90000"/>
              </a:lnSpc>
              <a:buFont typeface="Arial"/>
              <a:buChar char="•"/>
            </a:pPr>
            <a:r>
              <a:rPr lang="en-US" sz="2000" dirty="0" smtClean="0">
                <a:solidFill>
                  <a:schemeClr val="tx1">
                    <a:lumMod val="65000"/>
                    <a:lumOff val="35000"/>
                  </a:schemeClr>
                </a:solidFill>
                <a:latin typeface="Gill Sans"/>
                <a:cs typeface="Gill Sans"/>
              </a:rPr>
              <a:t>67 in the state</a:t>
            </a:r>
          </a:p>
          <a:p>
            <a:pPr lvl="1">
              <a:lnSpc>
                <a:spcPct val="90000"/>
              </a:lnSpc>
              <a:buFont typeface="Arial"/>
              <a:buChar char="•"/>
            </a:pPr>
            <a:r>
              <a:rPr lang="en-US" sz="2000" dirty="0" smtClean="0">
                <a:solidFill>
                  <a:schemeClr val="tx1">
                    <a:lumMod val="65000"/>
                    <a:lumOff val="35000"/>
                  </a:schemeClr>
                </a:solidFill>
                <a:latin typeface="Gill Sans"/>
                <a:cs typeface="Gill Sans"/>
              </a:rPr>
              <a:t>Operates at a county level</a:t>
            </a:r>
          </a:p>
          <a:p>
            <a:pPr lvl="1">
              <a:lnSpc>
                <a:spcPct val="90000"/>
              </a:lnSpc>
              <a:buFont typeface="Arial"/>
              <a:buChar char="•"/>
            </a:pPr>
            <a:r>
              <a:rPr lang="en-US" sz="2000" dirty="0" smtClean="0">
                <a:solidFill>
                  <a:schemeClr val="tx1">
                    <a:lumMod val="65000"/>
                    <a:lumOff val="35000"/>
                  </a:schemeClr>
                </a:solidFill>
                <a:latin typeface="Gill Sans"/>
                <a:cs typeface="Gill Sans"/>
              </a:rPr>
              <a:t>Consists of members from SWAT clubs throughout the county</a:t>
            </a:r>
          </a:p>
          <a:p>
            <a:pPr lvl="1">
              <a:lnSpc>
                <a:spcPct val="90000"/>
              </a:lnSpc>
              <a:buFont typeface="Arial"/>
              <a:buChar char="•"/>
            </a:pPr>
            <a:r>
              <a:rPr lang="en-US" sz="2000" dirty="0" smtClean="0">
                <a:solidFill>
                  <a:schemeClr val="tx1">
                    <a:lumMod val="65000"/>
                    <a:lumOff val="35000"/>
                  </a:schemeClr>
                </a:solidFill>
                <a:latin typeface="Gill Sans"/>
                <a:cs typeface="Gill Sans"/>
              </a:rPr>
              <a:t>Works closely with the county Tobacco Free Partnership</a:t>
            </a:r>
          </a:p>
          <a:p>
            <a:pPr lvl="1">
              <a:lnSpc>
                <a:spcPct val="90000"/>
              </a:lnSpc>
              <a:buFont typeface="Arial"/>
              <a:buChar char="•"/>
            </a:pPr>
            <a:r>
              <a:rPr lang="en-US" sz="2000" dirty="0" smtClean="0">
                <a:solidFill>
                  <a:schemeClr val="tx1">
                    <a:lumMod val="65000"/>
                    <a:lumOff val="35000"/>
                  </a:schemeClr>
                </a:solidFill>
                <a:latin typeface="Gill Sans"/>
                <a:cs typeface="Gill Sans"/>
              </a:rPr>
              <a:t>Conducts advocacy activities to support anti-tobacco education and advocacy</a:t>
            </a:r>
          </a:p>
          <a:p>
            <a:pPr lvl="1">
              <a:lnSpc>
                <a:spcPct val="90000"/>
              </a:lnSpc>
            </a:pPr>
            <a:endParaRPr lang="en-US" sz="2000" dirty="0" smtClean="0"/>
          </a:p>
          <a:p>
            <a:pPr lvl="1">
              <a:lnSpc>
                <a:spcPct val="90000"/>
              </a:lnSpc>
            </a:pPr>
            <a:endParaRPr lang="en-US" sz="2000" dirty="0"/>
          </a:p>
        </p:txBody>
      </p:sp>
      <p:sp>
        <p:nvSpPr>
          <p:cNvPr id="6" name="Rectangle 8"/>
          <p:cNvSpPr>
            <a:spLocks/>
          </p:cNvSpPr>
          <p:nvPr/>
        </p:nvSpPr>
        <p:spPr bwMode="auto">
          <a:xfrm>
            <a:off x="4419600" y="2108200"/>
            <a:ext cx="3733800" cy="4625975"/>
          </a:xfrm>
          <a:prstGeom prst="rect">
            <a:avLst/>
          </a:prstGeom>
          <a:noFill/>
          <a:ln w="9525">
            <a:noFill/>
            <a:miter lim="800000"/>
            <a:headEnd/>
            <a:tailEnd/>
          </a:ln>
        </p:spPr>
        <p:txBody>
          <a:bodyPr lIns="54864" tIns="91440"/>
          <a:lstStyle/>
          <a:p>
            <a:pPr marL="438150" indent="-319088" eaLnBrk="0" hangingPunct="0">
              <a:lnSpc>
                <a:spcPct val="90000"/>
              </a:lnSpc>
              <a:buClr>
                <a:schemeClr val="accent1"/>
              </a:buClr>
              <a:buSzPct val="80000"/>
              <a:buFont typeface="Wingdings 2" pitchFamily="18" charset="2"/>
              <a:buChar char=""/>
            </a:pPr>
            <a:r>
              <a:rPr lang="en-US" sz="2400" b="1" dirty="0">
                <a:solidFill>
                  <a:schemeClr val="tx1">
                    <a:lumMod val="65000"/>
                    <a:lumOff val="35000"/>
                  </a:schemeClr>
                </a:solidFill>
                <a:latin typeface="Gill Sans"/>
                <a:cs typeface="Gill Sans"/>
              </a:rPr>
              <a:t>SWAT Club</a:t>
            </a:r>
          </a:p>
          <a:p>
            <a:pPr marL="800100" lvl="1" indent="-342900" eaLnBrk="0" hangingPunct="0">
              <a:lnSpc>
                <a:spcPct val="90000"/>
              </a:lnSpc>
              <a:spcBef>
                <a:spcPct val="20000"/>
              </a:spcBef>
              <a:buSzPct val="90000"/>
              <a:buFont typeface="Arial"/>
              <a:buChar char="•"/>
            </a:pPr>
            <a:r>
              <a:rPr lang="en-US" sz="2000" dirty="0">
                <a:solidFill>
                  <a:srgbClr val="595959"/>
                </a:solidFill>
                <a:latin typeface="Gill Sans"/>
                <a:cs typeface="Gill Sans"/>
              </a:rPr>
              <a:t>Over 300 in Florida</a:t>
            </a:r>
          </a:p>
          <a:p>
            <a:pPr marL="800100" lvl="1" indent="-342900" eaLnBrk="0" hangingPunct="0">
              <a:lnSpc>
                <a:spcPct val="90000"/>
              </a:lnSpc>
              <a:spcBef>
                <a:spcPct val="20000"/>
              </a:spcBef>
              <a:buSzPct val="90000"/>
              <a:buFont typeface="Arial"/>
              <a:buChar char="•"/>
            </a:pPr>
            <a:r>
              <a:rPr lang="en-US" sz="2000" dirty="0">
                <a:solidFill>
                  <a:srgbClr val="595959"/>
                </a:solidFill>
                <a:latin typeface="Gill Sans"/>
                <a:cs typeface="Gill Sans"/>
              </a:rPr>
              <a:t>Operates at schools and community centers</a:t>
            </a:r>
          </a:p>
          <a:p>
            <a:pPr marL="800100" lvl="1" indent="-342900" eaLnBrk="0" hangingPunct="0">
              <a:lnSpc>
                <a:spcPct val="90000"/>
              </a:lnSpc>
              <a:spcBef>
                <a:spcPct val="20000"/>
              </a:spcBef>
              <a:buSzPct val="90000"/>
              <a:buFont typeface="Arial"/>
              <a:buChar char="•"/>
            </a:pPr>
            <a:r>
              <a:rPr lang="en-US" sz="2000" dirty="0">
                <a:solidFill>
                  <a:srgbClr val="595959"/>
                </a:solidFill>
                <a:latin typeface="Gill Sans"/>
                <a:cs typeface="Gill Sans"/>
              </a:rPr>
              <a:t>Represented in the SWAT Chapter</a:t>
            </a:r>
          </a:p>
          <a:p>
            <a:pPr marL="800100" lvl="1" indent="-342900" eaLnBrk="0" hangingPunct="0">
              <a:lnSpc>
                <a:spcPct val="90000"/>
              </a:lnSpc>
              <a:spcBef>
                <a:spcPct val="20000"/>
              </a:spcBef>
              <a:buSzPct val="90000"/>
              <a:buFont typeface="Arial"/>
              <a:buChar char="•"/>
            </a:pPr>
            <a:r>
              <a:rPr lang="en-US" sz="2000" dirty="0">
                <a:solidFill>
                  <a:srgbClr val="595959"/>
                </a:solidFill>
                <a:latin typeface="Gill Sans"/>
                <a:cs typeface="Gill Sans"/>
              </a:rPr>
              <a:t>Conducts advocacy activities to support anti-tobacco education and advocacy</a:t>
            </a:r>
          </a:p>
          <a:p>
            <a:pPr marL="730250" lvl="1" indent="-273050" eaLnBrk="0" hangingPunct="0">
              <a:lnSpc>
                <a:spcPct val="90000"/>
              </a:lnSpc>
              <a:spcBef>
                <a:spcPct val="20000"/>
              </a:spcBef>
              <a:buClr>
                <a:schemeClr val="accent2"/>
              </a:buClr>
              <a:buSzPct val="90000"/>
              <a:buFont typeface="Wingdings" pitchFamily="2" charset="2"/>
              <a:buChar char=""/>
            </a:pPr>
            <a:endParaRPr lang="en-US" sz="2000" dirty="0">
              <a:latin typeface="Segoe UI"/>
            </a:endParaRPr>
          </a:p>
          <a:p>
            <a:pPr marL="730250" lvl="1" indent="-273050" eaLnBrk="0" hangingPunct="0">
              <a:lnSpc>
                <a:spcPct val="90000"/>
              </a:lnSpc>
              <a:spcBef>
                <a:spcPct val="20000"/>
              </a:spcBef>
              <a:buClr>
                <a:schemeClr val="accent2"/>
              </a:buClr>
              <a:buSzPct val="90000"/>
              <a:buFont typeface="Wingdings" pitchFamily="2" charset="2"/>
              <a:buChar char=""/>
            </a:pPr>
            <a:endParaRPr lang="en-US" sz="2000" dirty="0">
              <a:latin typeface="Segoe UI"/>
            </a:endParaRPr>
          </a:p>
        </p:txBody>
      </p:sp>
    </p:spTree>
    <p:extLst>
      <p:ext uri="{BB962C8B-B14F-4D97-AF65-F5344CB8AC3E}">
        <p14:creationId xmlns:p14="http://schemas.microsoft.com/office/powerpoint/2010/main" val="601560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3401199024"/>
              </p:ext>
            </p:extLst>
          </p:nvPr>
        </p:nvGraphicFramePr>
        <p:xfrm>
          <a:off x="1210439" y="14597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5229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79134748"/>
              </p:ext>
            </p:extLst>
          </p:nvPr>
        </p:nvGraphicFramePr>
        <p:xfrm>
          <a:off x="892175" y="3215230"/>
          <a:ext cx="6742848" cy="2538460"/>
        </p:xfrm>
        <a:graphic>
          <a:graphicData uri="http://schemas.openxmlformats.org/drawingml/2006/table">
            <a:tbl>
              <a:tblPr firstRow="1" bandRow="1">
                <a:tableStyleId>{F5AB1C69-6EDB-4FF4-983F-18BD219EF322}</a:tableStyleId>
              </a:tblPr>
              <a:tblGrid>
                <a:gridCol w="1685712"/>
                <a:gridCol w="1685712"/>
                <a:gridCol w="1685712"/>
                <a:gridCol w="1685712"/>
              </a:tblGrid>
              <a:tr h="67918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6791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lumMod val="65000"/>
                              <a:lumOff val="35000"/>
                            </a:schemeClr>
                          </a:solidFill>
                          <a:effectLst/>
                          <a:latin typeface="Gill Sans"/>
                          <a:ea typeface="ＭＳ Ｐゴシック" charset="0"/>
                          <a:cs typeface="Gill Sans"/>
                        </a:rPr>
                        <a:t>18 county SWAT Chapters</a:t>
                      </a:r>
                    </a:p>
                    <a:p>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rgbClr val="595959"/>
                          </a:solidFill>
                          <a:effectLst/>
                          <a:latin typeface="Gill Sans"/>
                          <a:ea typeface="ＭＳ Ｐゴシック" charset="0"/>
                          <a:cs typeface="Gill Sans"/>
                        </a:rPr>
                        <a:t>21 county SWAT chapters</a:t>
                      </a:r>
                    </a:p>
                    <a:p>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rgbClr val="595959"/>
                          </a:solidFill>
                          <a:effectLst/>
                          <a:latin typeface="Gill Sans"/>
                          <a:ea typeface="ＭＳ Ｐゴシック" charset="0"/>
                          <a:cs typeface="Gill Sans"/>
                        </a:rPr>
                        <a:t>15 county SWAT chapters</a:t>
                      </a:r>
                    </a:p>
                    <a:p>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cap="none" normalizeH="0" baseline="0" dirty="0" smtClean="0">
                          <a:ln>
                            <a:noFill/>
                          </a:ln>
                          <a:solidFill>
                            <a:schemeClr val="tx1">
                              <a:lumMod val="65000"/>
                              <a:lumOff val="35000"/>
                            </a:schemeClr>
                          </a:solidFill>
                          <a:effectLst/>
                          <a:latin typeface="Gill Sans"/>
                          <a:ea typeface="ＭＳ Ｐゴシック" charset="0"/>
                          <a:cs typeface="Gill Sans"/>
                        </a:rPr>
                        <a:t>13 county SWAT chapters</a:t>
                      </a:r>
                    </a:p>
                    <a:p>
                      <a:endParaRPr lang="en-US" dirty="0"/>
                    </a:p>
                  </a:txBody>
                  <a:tcPr/>
                </a:tc>
              </a:tr>
              <a:tr h="67918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chemeClr val="tx1">
                              <a:lumMod val="65000"/>
                              <a:lumOff val="35000"/>
                            </a:schemeClr>
                          </a:solidFill>
                          <a:effectLst/>
                          <a:latin typeface="Gill Sans"/>
                          <a:ea typeface="ＭＳ Ｐゴシック" charset="0"/>
                          <a:cs typeface="Gill Sans"/>
                        </a:rPr>
                        <a:t>School and Community Based SWAT Clubs</a:t>
                      </a:r>
                    </a:p>
                    <a:p>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chemeClr val="tx1">
                              <a:lumMod val="65000"/>
                              <a:lumOff val="35000"/>
                            </a:schemeClr>
                          </a:solidFill>
                          <a:effectLst/>
                          <a:latin typeface="Gill Sans"/>
                          <a:ea typeface="ＭＳ Ｐゴシック" charset="0"/>
                          <a:cs typeface="Gill Sans"/>
                        </a:rPr>
                        <a:t>School and Community Based SWAT clubs</a:t>
                      </a:r>
                    </a:p>
                    <a:p>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595959"/>
                          </a:solidFill>
                          <a:effectLst/>
                          <a:latin typeface="Gill Sans"/>
                          <a:ea typeface="ＭＳ Ｐゴシック" charset="0"/>
                          <a:cs typeface="Gill Sans"/>
                        </a:rPr>
                        <a:t>School and Community Based SWAT clubs</a:t>
                      </a:r>
                    </a:p>
                    <a:p>
                      <a:endParaRPr lang="en-US" dirty="0"/>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95959"/>
                          </a:solidFill>
                          <a:effectLst/>
                          <a:latin typeface="Gill Sans"/>
                          <a:ea typeface="ＭＳ Ｐゴシック" charset="0"/>
                          <a:cs typeface="Gill Sans"/>
                        </a:rPr>
                        <a:t>School and Community Based SWAT clubs</a:t>
                      </a:r>
                      <a:endParaRPr kumimoji="0" lang="en-US" sz="1400" b="0" i="0" u="none" strike="noStrike" cap="none" normalizeH="0" baseline="0" dirty="0">
                        <a:ln>
                          <a:noFill/>
                        </a:ln>
                        <a:solidFill>
                          <a:srgbClr val="595959"/>
                        </a:solidFill>
                        <a:effectLst/>
                        <a:latin typeface="Gill Sans"/>
                        <a:ea typeface="ＭＳ Ｐゴシック" charset="0"/>
                        <a:cs typeface="Gill Sans"/>
                      </a:endParaRPr>
                    </a:p>
                  </a:txBody>
                  <a:tcPr/>
                </a:tc>
              </a:tr>
            </a:tbl>
          </a:graphicData>
        </a:graphic>
      </p:graphicFrame>
      <p:sp>
        <p:nvSpPr>
          <p:cNvPr id="9" name="TextBox 8"/>
          <p:cNvSpPr txBox="1"/>
          <p:nvPr/>
        </p:nvSpPr>
        <p:spPr>
          <a:xfrm>
            <a:off x="2774947" y="2490973"/>
            <a:ext cx="4311358" cy="646331"/>
          </a:xfrm>
          <a:prstGeom prst="rect">
            <a:avLst/>
          </a:prstGeom>
          <a:noFill/>
        </p:spPr>
        <p:txBody>
          <a:bodyPr wrap="square" rtlCol="0">
            <a:spAutoFit/>
          </a:bodyPr>
          <a:lstStyle/>
          <a:p>
            <a:pPr lvl="0"/>
            <a:r>
              <a:rPr lang="en-US" b="1" dirty="0">
                <a:solidFill>
                  <a:schemeClr val="tx1">
                    <a:lumMod val="65000"/>
                    <a:lumOff val="35000"/>
                  </a:schemeClr>
                </a:solidFill>
                <a:latin typeface="Gill Sans"/>
                <a:ea typeface="ＭＳ Ｐゴシック" charset="0"/>
                <a:cs typeface="Gill Sans"/>
              </a:rPr>
              <a:t>Y</a:t>
            </a:r>
            <a:r>
              <a:rPr kumimoji="0" lang="en-US" b="1" u="none" strike="noStrike" cap="none" normalizeH="0" baseline="0" dirty="0" smtClean="0">
                <a:ln>
                  <a:noFill/>
                </a:ln>
                <a:solidFill>
                  <a:schemeClr val="tx1">
                    <a:lumMod val="65000"/>
                    <a:lumOff val="35000"/>
                  </a:schemeClr>
                </a:solidFill>
                <a:effectLst/>
                <a:latin typeface="Gill Sans"/>
                <a:ea typeface="ＭＳ Ｐゴシック" charset="0"/>
                <a:cs typeface="Gill Sans"/>
              </a:rPr>
              <a:t>outh Advocacy Board</a:t>
            </a:r>
            <a:endParaRPr kumimoji="0" lang="en-US" sz="6600" b="1" u="none" strike="noStrike" cap="none" normalizeH="0" baseline="0" dirty="0" smtClean="0">
              <a:ln>
                <a:noFill/>
              </a:ln>
              <a:solidFill>
                <a:schemeClr val="tx1">
                  <a:lumMod val="65000"/>
                  <a:lumOff val="35000"/>
                </a:schemeClr>
              </a:solidFill>
              <a:effectLst/>
              <a:latin typeface="Gill Sans"/>
              <a:ea typeface="ＭＳ Ｐゴシック" charset="0"/>
              <a:cs typeface="Gill Sans"/>
            </a:endParaRPr>
          </a:p>
          <a:p>
            <a:endParaRPr lang="en-US" dirty="0"/>
          </a:p>
        </p:txBody>
      </p:sp>
      <p:sp>
        <p:nvSpPr>
          <p:cNvPr id="10" name="Rectangle 9"/>
          <p:cNvSpPr/>
          <p:nvPr/>
        </p:nvSpPr>
        <p:spPr>
          <a:xfrm>
            <a:off x="1230074" y="3244334"/>
            <a:ext cx="1071127" cy="584776"/>
          </a:xfrm>
          <a:prstGeom prst="rect">
            <a:avLst/>
          </a:prstGeom>
        </p:spPr>
        <p:txBody>
          <a:bodyPr wrap="none">
            <a:spAutoFit/>
          </a:bodyPr>
          <a:lstStyle/>
          <a:p>
            <a:pPr lvl="0" algn="ctr" defTabSz="914400" fontAlgn="base">
              <a:spcBef>
                <a:spcPct val="0"/>
              </a:spcBef>
              <a:spcAft>
                <a:spcPct val="0"/>
              </a:spcAft>
            </a:pPr>
            <a:r>
              <a:rPr kumimoji="0" lang="en-US" sz="1600" b="0" i="0" u="none" strike="noStrike" cap="none" normalizeH="0" baseline="0" dirty="0" smtClean="0">
                <a:ln>
                  <a:noFill/>
                </a:ln>
                <a:solidFill>
                  <a:srgbClr val="595959"/>
                </a:solidFill>
                <a:effectLst/>
                <a:latin typeface="Gill Sans"/>
                <a:ea typeface="ＭＳ Ｐゴシック" charset="0"/>
                <a:cs typeface="Gill Sans"/>
              </a:rPr>
              <a:t>Region 1 </a:t>
            </a:r>
          </a:p>
          <a:p>
            <a:pPr lvl="0" algn="ctr" defTabSz="914400" fontAlgn="base">
              <a:spcBef>
                <a:spcPct val="0"/>
              </a:spcBef>
              <a:spcAft>
                <a:spcPct val="0"/>
              </a:spcAft>
            </a:pPr>
            <a:r>
              <a:rPr kumimoji="0" lang="en-US" sz="1600" b="0" i="0" u="none" strike="noStrike" cap="none" normalizeH="0" baseline="0" dirty="0" smtClean="0">
                <a:ln>
                  <a:noFill/>
                </a:ln>
                <a:solidFill>
                  <a:srgbClr val="595959"/>
                </a:solidFill>
                <a:effectLst/>
                <a:latin typeface="Gill Sans"/>
                <a:ea typeface="ＭＳ Ｐゴシック" charset="0"/>
                <a:cs typeface="Gill Sans"/>
              </a:rPr>
              <a:t>youth reps</a:t>
            </a:r>
            <a:endParaRPr kumimoji="0" lang="en-US" sz="1600" b="0" i="0" u="none" strike="noStrike" cap="none" normalizeH="0" baseline="0" dirty="0">
              <a:ln>
                <a:noFill/>
              </a:ln>
              <a:solidFill>
                <a:srgbClr val="595959"/>
              </a:solidFill>
              <a:effectLst/>
              <a:latin typeface="Gill Sans"/>
              <a:ea typeface="ＭＳ Ｐゴシック" charset="0"/>
              <a:cs typeface="Gill Sans"/>
            </a:endParaRPr>
          </a:p>
        </p:txBody>
      </p:sp>
      <p:sp>
        <p:nvSpPr>
          <p:cNvPr id="11" name="Rectangle 10"/>
          <p:cNvSpPr/>
          <p:nvPr/>
        </p:nvSpPr>
        <p:spPr>
          <a:xfrm>
            <a:off x="2856205" y="3239934"/>
            <a:ext cx="1071127" cy="584776"/>
          </a:xfrm>
          <a:prstGeom prst="rect">
            <a:avLst/>
          </a:prstGeom>
        </p:spPr>
        <p:txBody>
          <a:bodyPr wrap="none">
            <a:spAutoFit/>
          </a:bodyPr>
          <a:lstStyle/>
          <a:p>
            <a:pPr lvl="0" algn="ctr" defTabSz="914400" fontAlgn="base">
              <a:spcBef>
                <a:spcPct val="0"/>
              </a:spcBef>
              <a:spcAft>
                <a:spcPct val="0"/>
              </a:spcAft>
            </a:pPr>
            <a:r>
              <a:rPr kumimoji="0" lang="en-US" sz="1600" b="0" i="0" u="none" strike="noStrike" cap="none" normalizeH="0" baseline="0" dirty="0" smtClean="0">
                <a:ln>
                  <a:noFill/>
                </a:ln>
                <a:solidFill>
                  <a:srgbClr val="595959"/>
                </a:solidFill>
                <a:effectLst/>
                <a:latin typeface="Gill Sans"/>
                <a:ea typeface="ＭＳ Ｐゴシック" charset="0"/>
                <a:cs typeface="Gill Sans"/>
              </a:rPr>
              <a:t>Region 2 </a:t>
            </a:r>
          </a:p>
          <a:p>
            <a:pPr lvl="0" algn="ctr" defTabSz="914400" fontAlgn="base">
              <a:spcBef>
                <a:spcPct val="0"/>
              </a:spcBef>
              <a:spcAft>
                <a:spcPct val="0"/>
              </a:spcAft>
            </a:pPr>
            <a:r>
              <a:rPr kumimoji="0" lang="en-US" sz="1600" b="0" i="0" u="none" strike="noStrike" cap="none" normalizeH="0" baseline="0" dirty="0" smtClean="0">
                <a:ln>
                  <a:noFill/>
                </a:ln>
                <a:solidFill>
                  <a:srgbClr val="595959"/>
                </a:solidFill>
                <a:effectLst/>
                <a:latin typeface="Gill Sans"/>
                <a:ea typeface="ＭＳ Ｐゴシック" charset="0"/>
                <a:cs typeface="Gill Sans"/>
              </a:rPr>
              <a:t>youth reps</a:t>
            </a:r>
            <a:endParaRPr kumimoji="0" lang="en-US" sz="1600" b="0" i="0" u="none" strike="noStrike" cap="none" normalizeH="0" baseline="0" dirty="0">
              <a:ln>
                <a:noFill/>
              </a:ln>
              <a:solidFill>
                <a:srgbClr val="595959"/>
              </a:solidFill>
              <a:effectLst/>
              <a:latin typeface="Gill Sans"/>
              <a:ea typeface="ＭＳ Ｐゴシック" charset="0"/>
              <a:cs typeface="Gill Sans"/>
            </a:endParaRPr>
          </a:p>
        </p:txBody>
      </p:sp>
      <p:sp>
        <p:nvSpPr>
          <p:cNvPr id="12" name="Rectangle 11"/>
          <p:cNvSpPr/>
          <p:nvPr/>
        </p:nvSpPr>
        <p:spPr>
          <a:xfrm>
            <a:off x="4607761" y="3235534"/>
            <a:ext cx="1071127" cy="584776"/>
          </a:xfrm>
          <a:prstGeom prst="rect">
            <a:avLst/>
          </a:prstGeom>
        </p:spPr>
        <p:txBody>
          <a:bodyPr wrap="none">
            <a:spAutoFit/>
          </a:bodyPr>
          <a:lstStyle/>
          <a:p>
            <a:pPr lvl="0" algn="ctr" defTabSz="914400" fontAlgn="base">
              <a:spcBef>
                <a:spcPct val="0"/>
              </a:spcBef>
              <a:spcAft>
                <a:spcPct val="0"/>
              </a:spcAft>
            </a:pPr>
            <a:r>
              <a:rPr kumimoji="0" lang="en-US" sz="1600" b="0" i="0" u="none" strike="noStrike" cap="none" normalizeH="0" baseline="0" dirty="0" smtClean="0">
                <a:ln>
                  <a:noFill/>
                </a:ln>
                <a:solidFill>
                  <a:srgbClr val="595959"/>
                </a:solidFill>
                <a:effectLst/>
                <a:latin typeface="Gill Sans"/>
                <a:ea typeface="ＭＳ Ｐゴシック" charset="0"/>
                <a:cs typeface="Gill Sans"/>
              </a:rPr>
              <a:t>Region 3 </a:t>
            </a:r>
          </a:p>
          <a:p>
            <a:pPr lvl="0" algn="ctr" defTabSz="914400" fontAlgn="base">
              <a:spcBef>
                <a:spcPct val="0"/>
              </a:spcBef>
              <a:spcAft>
                <a:spcPct val="0"/>
              </a:spcAft>
            </a:pPr>
            <a:r>
              <a:rPr kumimoji="0" lang="en-US" sz="1600" b="0" i="0" u="none" strike="noStrike" cap="none" normalizeH="0" baseline="0" dirty="0" smtClean="0">
                <a:ln>
                  <a:noFill/>
                </a:ln>
                <a:solidFill>
                  <a:srgbClr val="595959"/>
                </a:solidFill>
                <a:effectLst/>
                <a:latin typeface="Gill Sans"/>
                <a:ea typeface="ＭＳ Ｐゴシック" charset="0"/>
                <a:cs typeface="Gill Sans"/>
              </a:rPr>
              <a:t>youth reps</a:t>
            </a:r>
            <a:endParaRPr kumimoji="0" lang="en-US" sz="1600" b="0" i="0" u="none" strike="noStrike" cap="none" normalizeH="0" baseline="0" dirty="0">
              <a:ln>
                <a:noFill/>
              </a:ln>
              <a:solidFill>
                <a:srgbClr val="595959"/>
              </a:solidFill>
              <a:effectLst/>
              <a:latin typeface="Gill Sans"/>
              <a:ea typeface="ＭＳ Ｐゴシック" charset="0"/>
              <a:cs typeface="Gill Sans"/>
            </a:endParaRPr>
          </a:p>
        </p:txBody>
      </p:sp>
      <p:sp>
        <p:nvSpPr>
          <p:cNvPr id="13" name="Rectangle 12"/>
          <p:cNvSpPr/>
          <p:nvPr/>
        </p:nvSpPr>
        <p:spPr>
          <a:xfrm>
            <a:off x="6186859" y="3246814"/>
            <a:ext cx="1071127" cy="584776"/>
          </a:xfrm>
          <a:prstGeom prst="rect">
            <a:avLst/>
          </a:prstGeom>
        </p:spPr>
        <p:txBody>
          <a:bodyPr wrap="none">
            <a:spAutoFit/>
          </a:bodyPr>
          <a:lstStyle/>
          <a:p>
            <a:pPr lvl="0" algn="ctr" defTabSz="914400" fontAlgn="base">
              <a:spcBef>
                <a:spcPct val="0"/>
              </a:spcBef>
              <a:spcAft>
                <a:spcPct val="0"/>
              </a:spcAft>
            </a:pPr>
            <a:r>
              <a:rPr kumimoji="0" lang="en-US" sz="1600" b="0" i="0" u="none" strike="noStrike" cap="none" normalizeH="0" baseline="0" dirty="0" smtClean="0">
                <a:ln>
                  <a:noFill/>
                </a:ln>
                <a:solidFill>
                  <a:srgbClr val="595959"/>
                </a:solidFill>
                <a:effectLst/>
                <a:latin typeface="Gill Sans"/>
                <a:ea typeface="ＭＳ Ｐゴシック" charset="0"/>
                <a:cs typeface="Gill Sans"/>
              </a:rPr>
              <a:t>Region 4 </a:t>
            </a:r>
          </a:p>
          <a:p>
            <a:pPr lvl="0" algn="ctr" defTabSz="914400" fontAlgn="base">
              <a:spcBef>
                <a:spcPct val="0"/>
              </a:spcBef>
              <a:spcAft>
                <a:spcPct val="0"/>
              </a:spcAft>
            </a:pPr>
            <a:r>
              <a:rPr kumimoji="0" lang="en-US" sz="1600" b="0" i="0" u="none" strike="noStrike" cap="none" normalizeH="0" baseline="0" dirty="0" smtClean="0">
                <a:ln>
                  <a:noFill/>
                </a:ln>
                <a:solidFill>
                  <a:srgbClr val="595959"/>
                </a:solidFill>
                <a:effectLst/>
                <a:latin typeface="Gill Sans"/>
                <a:ea typeface="ＭＳ Ｐゴシック" charset="0"/>
                <a:cs typeface="Gill Sans"/>
              </a:rPr>
              <a:t>youth reps</a:t>
            </a:r>
            <a:endParaRPr kumimoji="0" lang="en-US" sz="1600" b="0" i="0" u="none" strike="noStrike" cap="none" normalizeH="0" baseline="0" dirty="0">
              <a:ln>
                <a:noFill/>
              </a:ln>
              <a:solidFill>
                <a:srgbClr val="595959"/>
              </a:solidFill>
              <a:effectLst/>
              <a:latin typeface="Gill Sans"/>
              <a:ea typeface="ＭＳ Ｐゴシック" charset="0"/>
              <a:cs typeface="Gill Sans"/>
            </a:endParaRPr>
          </a:p>
        </p:txBody>
      </p:sp>
      <p:sp>
        <p:nvSpPr>
          <p:cNvPr id="14" name="Title 1"/>
          <p:cNvSpPr>
            <a:spLocks noGrp="1"/>
          </p:cNvSpPr>
          <p:nvPr>
            <p:ph type="title"/>
          </p:nvPr>
        </p:nvSpPr>
        <p:spPr>
          <a:xfrm>
            <a:off x="457200" y="330200"/>
            <a:ext cx="3860800" cy="635000"/>
          </a:xfrm>
        </p:spPr>
        <p:txBody>
          <a:bodyPr>
            <a:normAutofit fontScale="90000"/>
          </a:bodyPr>
          <a:lstStyle/>
          <a:p>
            <a:pPr algn="l"/>
            <a:r>
              <a:rPr lang="en-US" sz="2800" b="1" dirty="0" smtClean="0">
                <a:solidFill>
                  <a:schemeClr val="bg1"/>
                </a:solidFill>
                <a:latin typeface="Gill Sans"/>
                <a:cs typeface="Gill Sans"/>
              </a:rPr>
              <a:t>State SWAT Structure</a:t>
            </a:r>
            <a:r>
              <a:rPr lang="en-US" sz="3200" b="1" dirty="0" smtClean="0">
                <a:solidFill>
                  <a:srgbClr val="00FF00"/>
                </a:solidFill>
              </a:rPr>
              <a:t/>
            </a:r>
            <a:br>
              <a:rPr lang="en-US" sz="3200" b="1" dirty="0" smtClean="0">
                <a:solidFill>
                  <a:srgbClr val="00FF00"/>
                </a:solidFill>
              </a:rPr>
            </a:br>
            <a:endParaRPr lang="en-US" sz="32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ll Sans"/>
              <a:cs typeface="Gill Sans"/>
            </a:endParaRPr>
          </a:p>
        </p:txBody>
      </p:sp>
    </p:spTree>
    <p:extLst>
      <p:ext uri="{BB962C8B-B14F-4D97-AF65-F5344CB8AC3E}">
        <p14:creationId xmlns:p14="http://schemas.microsoft.com/office/powerpoint/2010/main" val="3485036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30200"/>
            <a:ext cx="3860800" cy="635000"/>
          </a:xfrm>
        </p:spPr>
        <p:txBody>
          <a:bodyPr>
            <a:normAutofit fontScale="90000"/>
          </a:bodyPr>
          <a:lstStyle/>
          <a:p>
            <a:pPr algn="l"/>
            <a:r>
              <a:rPr lang="en-US" sz="2800" b="1" dirty="0" smtClean="0">
                <a:solidFill>
                  <a:schemeClr val="bg1"/>
                </a:solidFill>
                <a:latin typeface="Gill Sans"/>
                <a:cs typeface="Gill Sans"/>
              </a:rPr>
              <a:t>State SWAT Structure</a:t>
            </a:r>
            <a:r>
              <a:rPr lang="en-US" sz="3200" b="1" dirty="0" smtClean="0">
                <a:solidFill>
                  <a:srgbClr val="00FF00"/>
                </a:solidFill>
              </a:rPr>
              <a:t/>
            </a:r>
            <a:br>
              <a:rPr lang="en-US" sz="3200" b="1" dirty="0" smtClean="0">
                <a:solidFill>
                  <a:srgbClr val="00FF00"/>
                </a:solidFill>
              </a:rPr>
            </a:br>
            <a:endParaRPr lang="en-US" sz="3200" b="1" dirty="0">
              <a:ln w="18415" cmpd="sng">
                <a:solidFill>
                  <a:srgbClr val="FFFFFF"/>
                </a:solidFill>
                <a:prstDash val="solid"/>
              </a:ln>
              <a:solidFill>
                <a:schemeClr val="bg1"/>
              </a:solidFill>
              <a:effectLst>
                <a:outerShdw blurRad="63500" dir="3600000" algn="tl" rotWithShape="0">
                  <a:srgbClr val="000000">
                    <a:alpha val="70000"/>
                  </a:srgbClr>
                </a:outerShdw>
              </a:effectLst>
              <a:latin typeface="Gill Sans"/>
              <a:cs typeface="Gill Sans"/>
            </a:endParaRPr>
          </a:p>
        </p:txBody>
      </p:sp>
      <p:pic>
        <p:nvPicPr>
          <p:cNvPr id="5" name="Content Placeholder 3" descr="Regions.jpg"/>
          <p:cNvPicPr>
            <a:picLocks noGrp="1" noChangeAspect="1"/>
          </p:cNvPicPr>
          <p:nvPr>
            <p:ph idx="4294967295"/>
          </p:nvPr>
        </p:nvPicPr>
        <p:blipFill>
          <a:blip r:embed="rId3"/>
          <a:srcRect/>
          <a:stretch>
            <a:fillRect/>
          </a:stretch>
        </p:blipFill>
        <p:spPr>
          <a:xfrm>
            <a:off x="1553526" y="1419795"/>
            <a:ext cx="5528947" cy="4808029"/>
          </a:xfrm>
        </p:spPr>
      </p:pic>
      <p:sp>
        <p:nvSpPr>
          <p:cNvPr id="6" name="TextBox 5"/>
          <p:cNvSpPr txBox="1"/>
          <p:nvPr/>
        </p:nvSpPr>
        <p:spPr>
          <a:xfrm>
            <a:off x="2286000" y="3048000"/>
            <a:ext cx="1905000" cy="3046413"/>
          </a:xfrm>
          <a:prstGeom prst="rect">
            <a:avLst/>
          </a:prstGeom>
          <a:noFill/>
        </p:spPr>
        <p:txBody>
          <a:bodyPr>
            <a:spAutoFit/>
          </a:bodyPr>
          <a:lstStyle/>
          <a:p>
            <a:pPr fontAlgn="auto">
              <a:lnSpc>
                <a:spcPct val="200000"/>
              </a:lnSpc>
              <a:spcBef>
                <a:spcPts val="0"/>
              </a:spcBef>
              <a:spcAft>
                <a:spcPts val="0"/>
              </a:spcAft>
              <a:defRPr/>
            </a:pPr>
            <a:r>
              <a:rPr lang="en-US" b="1" dirty="0">
                <a:solidFill>
                  <a:srgbClr val="85D7AE"/>
                </a:solidFill>
                <a:effectLst>
                  <a:outerShdw blurRad="38100" dist="38100" dir="2700000" algn="tl">
                    <a:srgbClr val="000000">
                      <a:alpha val="43137"/>
                    </a:srgbClr>
                  </a:outerShdw>
                </a:effectLst>
                <a:latin typeface="+mn-lt"/>
              </a:rPr>
              <a:t>Region 1</a:t>
            </a:r>
          </a:p>
          <a:p>
            <a:pPr fontAlgn="auto">
              <a:lnSpc>
                <a:spcPct val="200000"/>
              </a:lnSpc>
              <a:spcBef>
                <a:spcPts val="0"/>
              </a:spcBef>
              <a:spcAft>
                <a:spcPts val="0"/>
              </a:spcAft>
              <a:defRPr/>
            </a:pPr>
            <a:r>
              <a:rPr lang="en-US" b="1" dirty="0">
                <a:solidFill>
                  <a:srgbClr val="9797DD"/>
                </a:solidFill>
                <a:effectLst>
                  <a:outerShdw blurRad="38100" dist="38100" dir="2700000" algn="tl">
                    <a:srgbClr val="000000">
                      <a:alpha val="43137"/>
                    </a:srgbClr>
                  </a:outerShdw>
                </a:effectLst>
                <a:latin typeface="+mn-lt"/>
              </a:rPr>
              <a:t>Region 2</a:t>
            </a:r>
          </a:p>
          <a:p>
            <a:pPr fontAlgn="auto">
              <a:lnSpc>
                <a:spcPct val="200000"/>
              </a:lnSpc>
              <a:spcBef>
                <a:spcPts val="0"/>
              </a:spcBef>
              <a:spcAft>
                <a:spcPts val="0"/>
              </a:spcAft>
              <a:defRPr/>
            </a:pPr>
            <a:r>
              <a:rPr lang="en-US" b="1" dirty="0">
                <a:solidFill>
                  <a:srgbClr val="FFE161"/>
                </a:solidFill>
                <a:effectLst>
                  <a:outerShdw blurRad="38100" dist="38100" dir="2700000" algn="tl">
                    <a:srgbClr val="000000">
                      <a:alpha val="43137"/>
                    </a:srgbClr>
                  </a:outerShdw>
                </a:effectLst>
                <a:latin typeface="+mn-lt"/>
              </a:rPr>
              <a:t>Region 3</a:t>
            </a:r>
          </a:p>
          <a:p>
            <a:pPr fontAlgn="auto">
              <a:lnSpc>
                <a:spcPct val="200000"/>
              </a:lnSpc>
              <a:spcBef>
                <a:spcPts val="0"/>
              </a:spcBef>
              <a:spcAft>
                <a:spcPts val="0"/>
              </a:spcAft>
              <a:defRPr/>
            </a:pPr>
            <a:r>
              <a:rPr lang="en-US" b="1" dirty="0">
                <a:solidFill>
                  <a:srgbClr val="FF5B5B"/>
                </a:solidFill>
                <a:effectLst>
                  <a:outerShdw blurRad="38100" dist="38100" dir="2700000" algn="tl">
                    <a:srgbClr val="000000">
                      <a:alpha val="43137"/>
                    </a:srgbClr>
                  </a:outerShdw>
                </a:effectLst>
                <a:latin typeface="+mn-lt"/>
              </a:rPr>
              <a:t>Region 4</a:t>
            </a:r>
          </a:p>
        </p:txBody>
      </p:sp>
    </p:spTree>
    <p:extLst>
      <p:ext uri="{BB962C8B-B14F-4D97-AF65-F5344CB8AC3E}">
        <p14:creationId xmlns:p14="http://schemas.microsoft.com/office/powerpoint/2010/main" val="3309407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247</TotalTime>
  <Words>3618</Words>
  <Application>Microsoft Office PowerPoint</Application>
  <PresentationFormat>On-screen Show (4:3)</PresentationFormat>
  <Paragraphs>187</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Custom Design</vt:lpstr>
      <vt:lpstr>Students Working Against Tobacco </vt:lpstr>
      <vt:lpstr>SWAT Mission</vt:lpstr>
      <vt:lpstr>SWAT History</vt:lpstr>
      <vt:lpstr>SWAT Success</vt:lpstr>
      <vt:lpstr>SWAT Success</vt:lpstr>
      <vt:lpstr>Local SWAT Structure </vt:lpstr>
      <vt:lpstr>PowerPoint Presentation</vt:lpstr>
      <vt:lpstr>State SWAT Structure </vt:lpstr>
      <vt:lpstr>State SWAT Structure </vt:lpstr>
      <vt:lpstr>SWAT in ACTION </vt:lpstr>
      <vt:lpstr>SWAT in ACTION </vt:lpstr>
      <vt:lpstr>SWAT in ACTION </vt:lpstr>
      <vt:lpstr>SWAT in ACTION </vt:lpstr>
      <vt:lpstr>SWAT Resources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Burguete</dc:creator>
  <cp:lastModifiedBy>sguillaume</cp:lastModifiedBy>
  <cp:revision>17</cp:revision>
  <dcterms:created xsi:type="dcterms:W3CDTF">2012-11-01T18:48:24Z</dcterms:created>
  <dcterms:modified xsi:type="dcterms:W3CDTF">2012-11-05T15:57:27Z</dcterms:modified>
</cp:coreProperties>
</file>